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90" r:id="rId3"/>
    <p:sldId id="272" r:id="rId4"/>
    <p:sldId id="308" r:id="rId5"/>
    <p:sldId id="310" r:id="rId6"/>
    <p:sldId id="311" r:id="rId7"/>
    <p:sldId id="294" r:id="rId8"/>
    <p:sldId id="288" r:id="rId9"/>
    <p:sldId id="312" r:id="rId10"/>
    <p:sldId id="305" r:id="rId11"/>
    <p:sldId id="306" r:id="rId12"/>
    <p:sldId id="307" r:id="rId13"/>
    <p:sldId id="29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ontserrat" panose="020B0604020202020204" charset="0"/>
      <p:regular r:id="rId22"/>
      <p:bold r:id="rId23"/>
      <p:italic r:id="rId24"/>
      <p:boldItalic r:id="rId25"/>
    </p:embeddedFont>
    <p:embeddedFont>
      <p:font typeface="Montserrat Black" panose="020B0604020202020204" charset="0"/>
      <p:bold r:id="rId26"/>
      <p:boldItalic r:id="rId27"/>
    </p:embeddedFont>
    <p:embeddedFont>
      <p:font typeface="Montserrat ExtraBold" panose="020B0604020202020204" charset="0"/>
      <p:bold r:id="rId28"/>
      <p:boldItalic r:id="rId29"/>
    </p:embeddedFont>
    <p:embeddedFont>
      <p:font typeface="Montserrat SemiBold" panose="020B0604020202020204" charset="0"/>
      <p:bold r:id="rId30"/>
      <p:boldItalic r:id="rId31"/>
    </p:embeddedFont>
    <p:embeddedFont>
      <p:font typeface="Roboto Slab"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4E"/>
    <a:srgbClr val="333333"/>
    <a:srgbClr val="005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4660"/>
  </p:normalViewPr>
  <p:slideViewPr>
    <p:cSldViewPr snapToGrid="0">
      <p:cViewPr varScale="1">
        <p:scale>
          <a:sx n="96" d="100"/>
          <a:sy n="96"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B7A1C-451B-49E9-AB2A-57F6967B5777}" type="datetimeFigureOut">
              <a:rPr lang="en-US" smtClean="0"/>
              <a:t>8/4/2020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3764B-E7E1-4B85-86C2-6CBAEE1A8D52}" type="slidenum">
              <a:rPr lang="en-US" smtClean="0"/>
              <a:t>‹#›</a:t>
            </a:fld>
            <a:endParaRPr lang="en-US"/>
          </a:p>
        </p:txBody>
      </p:sp>
    </p:spTree>
    <p:extLst>
      <p:ext uri="{BB962C8B-B14F-4D97-AF65-F5344CB8AC3E}">
        <p14:creationId xmlns:p14="http://schemas.microsoft.com/office/powerpoint/2010/main" val="288746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transfer instantly triggers an event of default </a:t>
            </a:r>
          </a:p>
          <a:p>
            <a:r>
              <a:rPr lang="en-US" dirty="0"/>
              <a:t>Buyer remains exposed </a:t>
            </a:r>
          </a:p>
        </p:txBody>
      </p:sp>
      <p:sp>
        <p:nvSpPr>
          <p:cNvPr id="4" name="Slide Number Placeholder 3"/>
          <p:cNvSpPr>
            <a:spLocks noGrp="1"/>
          </p:cNvSpPr>
          <p:nvPr>
            <p:ph type="sldNum" sz="quarter" idx="5"/>
          </p:nvPr>
        </p:nvSpPr>
        <p:spPr/>
        <p:txBody>
          <a:bodyPr/>
          <a:lstStyle/>
          <a:p>
            <a:fld id="{7DE3764B-E7E1-4B85-86C2-6CBAEE1A8D52}" type="slidenum">
              <a:rPr lang="en-US" smtClean="0"/>
              <a:t>4</a:t>
            </a:fld>
            <a:endParaRPr lang="en-US"/>
          </a:p>
        </p:txBody>
      </p:sp>
    </p:spTree>
    <p:extLst>
      <p:ext uri="{BB962C8B-B14F-4D97-AF65-F5344CB8AC3E}">
        <p14:creationId xmlns:p14="http://schemas.microsoft.com/office/powerpoint/2010/main" val="327800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buyer MUST assume all PPP liabilities whether the PPP covered period is complete or not.</a:t>
            </a:r>
          </a:p>
        </p:txBody>
      </p:sp>
      <p:sp>
        <p:nvSpPr>
          <p:cNvPr id="4" name="Slide Number Placeholder 3"/>
          <p:cNvSpPr>
            <a:spLocks noGrp="1"/>
          </p:cNvSpPr>
          <p:nvPr>
            <p:ph type="sldNum" sz="quarter" idx="5"/>
          </p:nvPr>
        </p:nvSpPr>
        <p:spPr/>
        <p:txBody>
          <a:bodyPr/>
          <a:lstStyle/>
          <a:p>
            <a:fld id="{7DE3764B-E7E1-4B85-86C2-6CBAEE1A8D52}" type="slidenum">
              <a:rPr lang="en-US" smtClean="0"/>
              <a:t>5</a:t>
            </a:fld>
            <a:endParaRPr lang="en-US"/>
          </a:p>
        </p:txBody>
      </p:sp>
    </p:spTree>
    <p:extLst>
      <p:ext uri="{BB962C8B-B14F-4D97-AF65-F5344CB8AC3E}">
        <p14:creationId xmlns:p14="http://schemas.microsoft.com/office/powerpoint/2010/main" val="331016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how long forgiveness will take and I am monitoring a few different PPP lenders once August 10 passes.</a:t>
            </a:r>
          </a:p>
          <a:p>
            <a:r>
              <a:rPr lang="en-US" dirty="0"/>
              <a:t>2 ways to stay in compliance and close TODAY</a:t>
            </a:r>
          </a:p>
        </p:txBody>
      </p:sp>
      <p:sp>
        <p:nvSpPr>
          <p:cNvPr id="4" name="Slide Number Placeholder 3"/>
          <p:cNvSpPr>
            <a:spLocks noGrp="1"/>
          </p:cNvSpPr>
          <p:nvPr>
            <p:ph type="sldNum" sz="quarter" idx="5"/>
          </p:nvPr>
        </p:nvSpPr>
        <p:spPr/>
        <p:txBody>
          <a:bodyPr/>
          <a:lstStyle/>
          <a:p>
            <a:fld id="{7DE3764B-E7E1-4B85-86C2-6CBAEE1A8D52}" type="slidenum">
              <a:rPr lang="en-US" smtClean="0"/>
              <a:t>6</a:t>
            </a:fld>
            <a:endParaRPr lang="en-US"/>
          </a:p>
        </p:txBody>
      </p:sp>
    </p:spTree>
    <p:extLst>
      <p:ext uri="{BB962C8B-B14F-4D97-AF65-F5344CB8AC3E}">
        <p14:creationId xmlns:p14="http://schemas.microsoft.com/office/powerpoint/2010/main" val="288520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broker get paid?</a:t>
            </a:r>
          </a:p>
        </p:txBody>
      </p:sp>
      <p:sp>
        <p:nvSpPr>
          <p:cNvPr id="4" name="Slide Number Placeholder 3"/>
          <p:cNvSpPr>
            <a:spLocks noGrp="1"/>
          </p:cNvSpPr>
          <p:nvPr>
            <p:ph type="sldNum" sz="quarter" idx="5"/>
          </p:nvPr>
        </p:nvSpPr>
        <p:spPr/>
        <p:txBody>
          <a:bodyPr/>
          <a:lstStyle/>
          <a:p>
            <a:fld id="{7DE3764B-E7E1-4B85-86C2-6CBAEE1A8D52}" type="slidenum">
              <a:rPr lang="en-US" smtClean="0"/>
              <a:t>8</a:t>
            </a:fld>
            <a:endParaRPr lang="en-US"/>
          </a:p>
        </p:txBody>
      </p:sp>
    </p:spTree>
    <p:extLst>
      <p:ext uri="{BB962C8B-B14F-4D97-AF65-F5344CB8AC3E}">
        <p14:creationId xmlns:p14="http://schemas.microsoft.com/office/powerpoint/2010/main" val="247570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deals and not enough lender competition = tougher guidelines</a:t>
            </a:r>
          </a:p>
          <a:p>
            <a:endParaRPr lang="en-US" dirty="0"/>
          </a:p>
        </p:txBody>
      </p:sp>
      <p:sp>
        <p:nvSpPr>
          <p:cNvPr id="4" name="Slide Number Placeholder 3"/>
          <p:cNvSpPr>
            <a:spLocks noGrp="1"/>
          </p:cNvSpPr>
          <p:nvPr>
            <p:ph type="sldNum" sz="quarter" idx="5"/>
          </p:nvPr>
        </p:nvSpPr>
        <p:spPr/>
        <p:txBody>
          <a:bodyPr/>
          <a:lstStyle/>
          <a:p>
            <a:fld id="{7DE3764B-E7E1-4B85-86C2-6CBAEE1A8D52}" type="slidenum">
              <a:rPr lang="en-US" smtClean="0"/>
              <a:t>9</a:t>
            </a:fld>
            <a:endParaRPr lang="en-US"/>
          </a:p>
        </p:txBody>
      </p:sp>
    </p:spTree>
    <p:extLst>
      <p:ext uri="{BB962C8B-B14F-4D97-AF65-F5344CB8AC3E}">
        <p14:creationId xmlns:p14="http://schemas.microsoft.com/office/powerpoint/2010/main" val="194773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 outs</a:t>
            </a:r>
            <a:r>
              <a:rPr lang="en-US" baseline="0" dirty="0"/>
              <a:t> are NOT eligible to be included in an SBA transaction– Here is the alternative that we utilize with our lenders</a:t>
            </a:r>
          </a:p>
          <a:p>
            <a:r>
              <a:rPr lang="en-US" baseline="0" dirty="0"/>
              <a:t>The downside is</a:t>
            </a:r>
            <a:endParaRPr lang="en-US" dirty="0"/>
          </a:p>
        </p:txBody>
      </p:sp>
      <p:sp>
        <p:nvSpPr>
          <p:cNvPr id="4" name="Slide Number Placeholder 3"/>
          <p:cNvSpPr>
            <a:spLocks noGrp="1"/>
          </p:cNvSpPr>
          <p:nvPr>
            <p:ph type="sldNum" sz="quarter" idx="10"/>
          </p:nvPr>
        </p:nvSpPr>
        <p:spPr/>
        <p:txBody>
          <a:bodyPr/>
          <a:lstStyle/>
          <a:p>
            <a:fld id="{DA4558E4-A124-433D-8BCC-FE9C7B373BBB}" type="slidenum">
              <a:rPr lang="en-US" smtClean="0"/>
              <a:t>10</a:t>
            </a:fld>
            <a:endParaRPr lang="en-US"/>
          </a:p>
        </p:txBody>
      </p:sp>
    </p:spTree>
    <p:extLst>
      <p:ext uri="{BB962C8B-B14F-4D97-AF65-F5344CB8AC3E}">
        <p14:creationId xmlns:p14="http://schemas.microsoft.com/office/powerpoint/2010/main" val="171489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lenders will accept these</a:t>
            </a:r>
          </a:p>
          <a:p>
            <a:r>
              <a:rPr lang="en-US" dirty="0"/>
              <a:t>They</a:t>
            </a:r>
            <a:r>
              <a:rPr lang="en-US" baseline="0" dirty="0"/>
              <a:t> </a:t>
            </a:r>
            <a:r>
              <a:rPr lang="en-US" dirty="0"/>
              <a:t>are</a:t>
            </a:r>
            <a:r>
              <a:rPr lang="en-US" baseline="0" dirty="0"/>
              <a:t> eligible and are also used all the time</a:t>
            </a:r>
            <a:endParaRPr lang="en-US" dirty="0"/>
          </a:p>
        </p:txBody>
      </p:sp>
      <p:sp>
        <p:nvSpPr>
          <p:cNvPr id="4" name="Slide Number Placeholder 3"/>
          <p:cNvSpPr>
            <a:spLocks noGrp="1"/>
          </p:cNvSpPr>
          <p:nvPr>
            <p:ph type="sldNum" sz="quarter" idx="10"/>
          </p:nvPr>
        </p:nvSpPr>
        <p:spPr/>
        <p:txBody>
          <a:bodyPr/>
          <a:lstStyle/>
          <a:p>
            <a:fld id="{DA4558E4-A124-433D-8BCC-FE9C7B373BBB}" type="slidenum">
              <a:rPr lang="en-US" smtClean="0"/>
              <a:t>11</a:t>
            </a:fld>
            <a:endParaRPr lang="en-US"/>
          </a:p>
        </p:txBody>
      </p:sp>
    </p:spTree>
    <p:extLst>
      <p:ext uri="{BB962C8B-B14F-4D97-AF65-F5344CB8AC3E}">
        <p14:creationId xmlns:p14="http://schemas.microsoft.com/office/powerpoint/2010/main" val="310354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lenders will accept these</a:t>
            </a:r>
          </a:p>
          <a:p>
            <a:r>
              <a:rPr lang="en-US" dirty="0"/>
              <a:t>They</a:t>
            </a:r>
            <a:r>
              <a:rPr lang="en-US" baseline="0" dirty="0"/>
              <a:t> </a:t>
            </a:r>
            <a:r>
              <a:rPr lang="en-US" dirty="0"/>
              <a:t>are</a:t>
            </a:r>
            <a:r>
              <a:rPr lang="en-US" baseline="0" dirty="0"/>
              <a:t> eligible and are also used all the time</a:t>
            </a:r>
            <a:endParaRPr lang="en-US" dirty="0"/>
          </a:p>
        </p:txBody>
      </p:sp>
      <p:sp>
        <p:nvSpPr>
          <p:cNvPr id="4" name="Slide Number Placeholder 3"/>
          <p:cNvSpPr>
            <a:spLocks noGrp="1"/>
          </p:cNvSpPr>
          <p:nvPr>
            <p:ph type="sldNum" sz="quarter" idx="10"/>
          </p:nvPr>
        </p:nvSpPr>
        <p:spPr/>
        <p:txBody>
          <a:bodyPr/>
          <a:lstStyle/>
          <a:p>
            <a:fld id="{DA4558E4-A124-433D-8BCC-FE9C7B373BBB}" type="slidenum">
              <a:rPr lang="en-US" smtClean="0"/>
              <a:t>12</a:t>
            </a:fld>
            <a:endParaRPr lang="en-US"/>
          </a:p>
        </p:txBody>
      </p:sp>
    </p:spTree>
    <p:extLst>
      <p:ext uri="{BB962C8B-B14F-4D97-AF65-F5344CB8AC3E}">
        <p14:creationId xmlns:p14="http://schemas.microsoft.com/office/powerpoint/2010/main" val="125990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601D77F-3E50-4FBC-9BA2-18C8FC364E3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DAD2243-2555-4E35-94C6-7C1904F81A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Our overwhelming weekly questions surround –</a:t>
            </a:r>
          </a:p>
          <a:p>
            <a:r>
              <a:rPr lang="en-US" altLang="en-US"/>
              <a:t>is this </a:t>
            </a:r>
            <a:r>
              <a:rPr lang="en-US" altLang="en-US" b="1"/>
              <a:t>Lender policy or SBA rule?</a:t>
            </a:r>
          </a:p>
          <a:p>
            <a:endParaRPr lang="en-US" altLang="en-US"/>
          </a:p>
        </p:txBody>
      </p:sp>
      <p:sp>
        <p:nvSpPr>
          <p:cNvPr id="51204" name="Footer Placeholder 1">
            <a:extLst>
              <a:ext uri="{FF2B5EF4-FFF2-40B4-BE49-F238E27FC236}">
                <a16:creationId xmlns:a16="http://schemas.microsoft.com/office/drawing/2014/main" id="{B8692854-0461-42D3-BC5D-CC0ABF573EC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a:t>Diamond Financial Services, Inc. Copyright 2019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0B40-67BA-4C91-ABF9-9311E2FE3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41C042-FE75-4764-A67F-A0A73CA4A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43D3B-765B-4483-A5EC-ED92D31CCAED}"/>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5" name="Footer Placeholder 4">
            <a:extLst>
              <a:ext uri="{FF2B5EF4-FFF2-40B4-BE49-F238E27FC236}">
                <a16:creationId xmlns:a16="http://schemas.microsoft.com/office/drawing/2014/main" id="{56126077-1A57-4494-A242-95F29278F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A32F1-02B8-43D3-B128-E0B9024F0C56}"/>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277471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D8F3-87F0-40D2-9F7A-0E87A378F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7FD24D-FA75-4799-9DB6-0926D2EB8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47903-6744-4782-BC1B-7F85745E2CB8}"/>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5" name="Footer Placeholder 4">
            <a:extLst>
              <a:ext uri="{FF2B5EF4-FFF2-40B4-BE49-F238E27FC236}">
                <a16:creationId xmlns:a16="http://schemas.microsoft.com/office/drawing/2014/main" id="{947B2F5A-B38D-4EB5-BE9E-BE3DA497C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B5D1E-E09D-4957-8811-6909A24C917C}"/>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341692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D9884-C4E7-49F3-9594-EE3B6112B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B8A94-F8AF-4DAC-AB15-BD61A5D789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58D59-0CCB-4CE8-AC65-ED4D9AC21D11}"/>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5" name="Footer Placeholder 4">
            <a:extLst>
              <a:ext uri="{FF2B5EF4-FFF2-40B4-BE49-F238E27FC236}">
                <a16:creationId xmlns:a16="http://schemas.microsoft.com/office/drawing/2014/main" id="{D8176F6B-7F71-4268-A06C-E6914CD3E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F411B-BC44-4262-936C-587462F3872A}"/>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27048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0EC4-3A25-4953-914E-EB13AD2C2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379C3C-780E-4540-BC8D-B1CD7FAA04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2965C-BABA-4D2C-85F3-0AF334DAD0AD}"/>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5" name="Footer Placeholder 4">
            <a:extLst>
              <a:ext uri="{FF2B5EF4-FFF2-40B4-BE49-F238E27FC236}">
                <a16:creationId xmlns:a16="http://schemas.microsoft.com/office/drawing/2014/main" id="{32B55B57-E83E-43A1-A09E-7325AD1FC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C1A6A-0E85-4AFB-8FBE-13F1E9A3E174}"/>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178531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5DC3-54A8-4AA3-AFEF-31AB2BE84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C9587-1A9F-4070-A947-DE1976E54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CDB22-225E-4E55-9205-60451BC5241B}"/>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5" name="Footer Placeholder 4">
            <a:extLst>
              <a:ext uri="{FF2B5EF4-FFF2-40B4-BE49-F238E27FC236}">
                <a16:creationId xmlns:a16="http://schemas.microsoft.com/office/drawing/2014/main" id="{C354E224-14F9-42B4-978C-BF9AFB6F3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5817E-C0F7-4060-AF5C-AA074612C7FA}"/>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12387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CE15-FDB6-478F-84A6-50516426B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340404-3A7B-4EBA-99DC-480B13083F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0ECBCE-074E-4E53-BF79-0B5331D5B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ABB38-A4BB-4416-B665-C8CB21FDDFBF}"/>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6" name="Footer Placeholder 5">
            <a:extLst>
              <a:ext uri="{FF2B5EF4-FFF2-40B4-BE49-F238E27FC236}">
                <a16:creationId xmlns:a16="http://schemas.microsoft.com/office/drawing/2014/main" id="{6205610F-A175-4DAC-B224-3BE058EC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B131A-FA15-4199-8263-77815C504E89}"/>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201377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4F3B-4F9F-41EF-9A26-AD39E35C43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6DA81-324A-429C-904F-CAA71D060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349F73-523F-438D-87DB-727DC79160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F720E-56D9-43F0-9F7F-09DFCC8FB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DACA8-5F6F-44D7-A5FF-E3DB6335DD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4F5F1C-0B50-4062-B05E-2D8E90A9CE03}"/>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8" name="Footer Placeholder 7">
            <a:extLst>
              <a:ext uri="{FF2B5EF4-FFF2-40B4-BE49-F238E27FC236}">
                <a16:creationId xmlns:a16="http://schemas.microsoft.com/office/drawing/2014/main" id="{5EF2968D-6108-4609-AC7F-1A849C4005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153C9F-174C-460F-ABDC-16D59B367518}"/>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324219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5491-87F3-4640-85C8-30FCA3816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2D3A7E-46A0-402B-8B49-141224EDFF10}"/>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4" name="Footer Placeholder 3">
            <a:extLst>
              <a:ext uri="{FF2B5EF4-FFF2-40B4-BE49-F238E27FC236}">
                <a16:creationId xmlns:a16="http://schemas.microsoft.com/office/drawing/2014/main" id="{77C7D9A4-6F16-4708-8F71-4AE174E2B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A058B-EF80-4867-BA1C-4E0EF5E7ACD3}"/>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14360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EEA92-4F1B-4227-A2CB-EA624116E92E}"/>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3" name="Footer Placeholder 2">
            <a:extLst>
              <a:ext uri="{FF2B5EF4-FFF2-40B4-BE49-F238E27FC236}">
                <a16:creationId xmlns:a16="http://schemas.microsoft.com/office/drawing/2014/main" id="{5DCDAFF6-FAEB-4745-BA7F-C24C8C2E5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B57193-1A92-4BC3-BCDC-160A3928E717}"/>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95410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C9E4-C268-47ED-8105-6C3741763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0C1622-5833-4E77-95D0-06FC87614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52D62-EB17-4FDB-8139-1A3F769AE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E62DD-E493-494E-940B-166F51071621}"/>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6" name="Footer Placeholder 5">
            <a:extLst>
              <a:ext uri="{FF2B5EF4-FFF2-40B4-BE49-F238E27FC236}">
                <a16:creationId xmlns:a16="http://schemas.microsoft.com/office/drawing/2014/main" id="{D818DAB0-77FF-4600-BA1F-9C2E5647B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E3D23-A61D-4F83-9F03-69D6300E64C2}"/>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192013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181C-33AB-4954-A4F0-533A88299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E1A8D-27D8-4087-BA19-5107D1B27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ADD12F-59C7-4E1C-8CA4-F3E9B898C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C110C-28F9-4210-A52A-073BEED30A6D}"/>
              </a:ext>
            </a:extLst>
          </p:cNvPr>
          <p:cNvSpPr>
            <a:spLocks noGrp="1"/>
          </p:cNvSpPr>
          <p:nvPr>
            <p:ph type="dt" sz="half" idx="10"/>
          </p:nvPr>
        </p:nvSpPr>
        <p:spPr/>
        <p:txBody>
          <a:bodyPr/>
          <a:lstStyle/>
          <a:p>
            <a:fld id="{DE76FB5E-1FED-43E3-85F0-AAF731DDDFB3}" type="datetimeFigureOut">
              <a:rPr lang="en-US" smtClean="0"/>
              <a:t>8/4/2020</a:t>
            </a:fld>
            <a:endParaRPr lang="en-US"/>
          </a:p>
        </p:txBody>
      </p:sp>
      <p:sp>
        <p:nvSpPr>
          <p:cNvPr id="6" name="Footer Placeholder 5">
            <a:extLst>
              <a:ext uri="{FF2B5EF4-FFF2-40B4-BE49-F238E27FC236}">
                <a16:creationId xmlns:a16="http://schemas.microsoft.com/office/drawing/2014/main" id="{9701DFC8-74D3-4F9C-B70F-164125E5C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00723-BEA3-40DB-85C4-9CE479C18AD7}"/>
              </a:ext>
            </a:extLst>
          </p:cNvPr>
          <p:cNvSpPr>
            <a:spLocks noGrp="1"/>
          </p:cNvSpPr>
          <p:nvPr>
            <p:ph type="sldNum" sz="quarter" idx="12"/>
          </p:nvPr>
        </p:nvSpPr>
        <p:spPr/>
        <p:txBody>
          <a:bodyPr/>
          <a:lstStyle/>
          <a:p>
            <a:fld id="{5045E410-E9F6-41DE-BC19-8EEEBF2E6013}" type="slidenum">
              <a:rPr lang="en-US" smtClean="0"/>
              <a:t>‹#›</a:t>
            </a:fld>
            <a:endParaRPr lang="en-US"/>
          </a:p>
        </p:txBody>
      </p:sp>
    </p:spTree>
    <p:extLst>
      <p:ext uri="{BB962C8B-B14F-4D97-AF65-F5344CB8AC3E}">
        <p14:creationId xmlns:p14="http://schemas.microsoft.com/office/powerpoint/2010/main" val="90649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BDFDA-4F34-4579-83A0-BA5292653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6739A-094A-45AC-8359-FB1073203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FE89F-66BE-4ACF-B626-281C08817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6FB5E-1FED-43E3-85F0-AAF731DDDFB3}" type="datetimeFigureOut">
              <a:rPr lang="en-US" smtClean="0"/>
              <a:t>8/4/2020</a:t>
            </a:fld>
            <a:endParaRPr lang="en-US"/>
          </a:p>
        </p:txBody>
      </p:sp>
      <p:sp>
        <p:nvSpPr>
          <p:cNvPr id="5" name="Footer Placeholder 4">
            <a:extLst>
              <a:ext uri="{FF2B5EF4-FFF2-40B4-BE49-F238E27FC236}">
                <a16:creationId xmlns:a16="http://schemas.microsoft.com/office/drawing/2014/main" id="{4384FF89-DFB8-4E2C-8823-2464B0617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C33865-96E9-49C9-B7F1-9E623077B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5E410-E9F6-41DE-BC19-8EEEBF2E6013}" type="slidenum">
              <a:rPr lang="en-US" smtClean="0"/>
              <a:t>‹#›</a:t>
            </a:fld>
            <a:endParaRPr lang="en-US"/>
          </a:p>
        </p:txBody>
      </p:sp>
    </p:spTree>
    <p:extLst>
      <p:ext uri="{BB962C8B-B14F-4D97-AF65-F5344CB8AC3E}">
        <p14:creationId xmlns:p14="http://schemas.microsoft.com/office/powerpoint/2010/main" val="131015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skDiamond@easysba.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7aQuestions@sba.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7aloanmods@sb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4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F817FF-F2EC-4899-981B-F050746C44A0}"/>
              </a:ext>
            </a:extLst>
          </p:cNvPr>
          <p:cNvSpPr txBox="1"/>
          <p:nvPr/>
        </p:nvSpPr>
        <p:spPr>
          <a:xfrm>
            <a:off x="309033" y="982764"/>
            <a:ext cx="10974485" cy="5170646"/>
          </a:xfrm>
          <a:prstGeom prst="rect">
            <a:avLst/>
          </a:prstGeom>
          <a:noFill/>
        </p:spPr>
        <p:txBody>
          <a:bodyPr wrap="square" rtlCol="0">
            <a:spAutoFit/>
          </a:bodyPr>
          <a:lstStyle/>
          <a:p>
            <a:r>
              <a:rPr lang="en-US" sz="5400" dirty="0">
                <a:solidFill>
                  <a:schemeClr val="bg1"/>
                </a:solidFill>
                <a:latin typeface="Montserrat Black" panose="00000A00000000000000" pitchFamily="2" charset="0"/>
              </a:rPr>
              <a:t>BROKERING </a:t>
            </a:r>
          </a:p>
          <a:p>
            <a:r>
              <a:rPr lang="en-US" sz="5400" dirty="0">
                <a:solidFill>
                  <a:schemeClr val="bg1"/>
                </a:solidFill>
                <a:latin typeface="Montserrat Black" panose="00000A00000000000000" pitchFamily="2" charset="0"/>
              </a:rPr>
              <a:t>THROUGH </a:t>
            </a:r>
          </a:p>
          <a:p>
            <a:r>
              <a:rPr lang="en-US" sz="5400" dirty="0">
                <a:solidFill>
                  <a:schemeClr val="bg1"/>
                </a:solidFill>
                <a:latin typeface="Montserrat Black" panose="00000A00000000000000" pitchFamily="2" charset="0"/>
              </a:rPr>
              <a:t>THE COVID-19 </a:t>
            </a:r>
          </a:p>
          <a:p>
            <a:r>
              <a:rPr lang="en-US" sz="5400" dirty="0">
                <a:solidFill>
                  <a:schemeClr val="bg1"/>
                </a:solidFill>
                <a:latin typeface="Montserrat Black" panose="00000A00000000000000" pitchFamily="2" charset="0"/>
              </a:rPr>
              <a:t>PANDEMIC:</a:t>
            </a:r>
          </a:p>
          <a:p>
            <a:endParaRPr lang="en-US" sz="5400" dirty="0">
              <a:solidFill>
                <a:schemeClr val="bg1"/>
              </a:solidFill>
              <a:latin typeface="Montserrat Black" panose="00000A00000000000000" pitchFamily="2" charset="0"/>
            </a:endParaRPr>
          </a:p>
          <a:p>
            <a:r>
              <a:rPr lang="en-US" sz="3000" dirty="0">
                <a:solidFill>
                  <a:schemeClr val="bg1"/>
                </a:solidFill>
                <a:latin typeface="Montserrat SemiBold" panose="00000700000000000000" pitchFamily="2" charset="0"/>
              </a:rPr>
              <a:t>Working through PPP loan concerns and utilizing creative financing to close more deals!</a:t>
            </a:r>
          </a:p>
        </p:txBody>
      </p:sp>
      <p:sp>
        <p:nvSpPr>
          <p:cNvPr id="2" name="TextBox 1">
            <a:extLst>
              <a:ext uri="{FF2B5EF4-FFF2-40B4-BE49-F238E27FC236}">
                <a16:creationId xmlns:a16="http://schemas.microsoft.com/office/drawing/2014/main" id="{95626951-1C62-4A98-97F7-E57D73C044F2}"/>
              </a:ext>
            </a:extLst>
          </p:cNvPr>
          <p:cNvSpPr txBox="1"/>
          <p:nvPr/>
        </p:nvSpPr>
        <p:spPr>
          <a:xfrm>
            <a:off x="10416733" y="6211669"/>
            <a:ext cx="1515290" cy="646331"/>
          </a:xfrm>
          <a:prstGeom prst="rect">
            <a:avLst/>
          </a:prstGeom>
          <a:noFill/>
        </p:spPr>
        <p:txBody>
          <a:bodyPr wrap="square" rtlCol="0">
            <a:spAutoFit/>
          </a:bodyPr>
          <a:lstStyle/>
          <a:p>
            <a:pPr algn="r"/>
            <a:r>
              <a:rPr lang="en-US" dirty="0">
                <a:solidFill>
                  <a:schemeClr val="bg1"/>
                </a:solidFill>
                <a:latin typeface="Montserrat ExtraBold" panose="00000900000000000000" pitchFamily="2" charset="0"/>
              </a:rPr>
              <a:t>August 2020</a:t>
            </a:r>
          </a:p>
        </p:txBody>
      </p:sp>
    </p:spTree>
    <p:extLst>
      <p:ext uri="{BB962C8B-B14F-4D97-AF65-F5344CB8AC3E}">
        <p14:creationId xmlns:p14="http://schemas.microsoft.com/office/powerpoint/2010/main" val="211544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840" y="118970"/>
            <a:ext cx="8505508" cy="886408"/>
          </a:xfrm>
        </p:spPr>
        <p:txBody>
          <a:bodyPr>
            <a:normAutofit/>
          </a:bodyPr>
          <a:lstStyle/>
          <a:p>
            <a:r>
              <a:rPr lang="en-US" sz="3200" dirty="0">
                <a:solidFill>
                  <a:srgbClr val="00724E"/>
                </a:solidFill>
                <a:latin typeface="Montserrat ExtraBold" panose="00000900000000000000" pitchFamily="2" charset="0"/>
              </a:rPr>
              <a:t>Earn outs</a:t>
            </a:r>
          </a:p>
        </p:txBody>
      </p:sp>
      <p:sp>
        <p:nvSpPr>
          <p:cNvPr id="5" name="Rectangle 4"/>
          <p:cNvSpPr/>
          <p:nvPr/>
        </p:nvSpPr>
        <p:spPr>
          <a:xfrm>
            <a:off x="419273" y="797509"/>
            <a:ext cx="6024789" cy="5262979"/>
          </a:xfrm>
          <a:prstGeom prst="rect">
            <a:avLst/>
          </a:prstGeom>
        </p:spPr>
        <p:txBody>
          <a:bodyPr wrap="square">
            <a:spAutoFit/>
          </a:bodyPr>
          <a:lstStyle/>
          <a:p>
            <a:endParaRPr lang="en-US" sz="2400" i="1" dirty="0">
              <a:latin typeface="Montserrat" panose="00000500000000000000" pitchFamily="2" charset="0"/>
              <a:ea typeface="Roboto Slab" pitchFamily="2" charset="0"/>
            </a:endParaRPr>
          </a:p>
          <a:p>
            <a:pPr marL="457200" indent="-457200">
              <a:buFont typeface="Arial" panose="020B0604020202020204" pitchFamily="34" charset="0"/>
              <a:buChar char="•"/>
            </a:pPr>
            <a:r>
              <a:rPr lang="en-US" sz="2400" i="1" dirty="0">
                <a:latin typeface="Montserrat" panose="00000500000000000000" pitchFamily="2" charset="0"/>
                <a:ea typeface="Roboto Slab" pitchFamily="2" charset="0"/>
              </a:rPr>
              <a:t>“</a:t>
            </a:r>
            <a:r>
              <a:rPr lang="en-US" sz="2400" i="1" dirty="0">
                <a:solidFill>
                  <a:srgbClr val="333333"/>
                </a:solidFill>
                <a:latin typeface="Montserrat" panose="00000500000000000000" pitchFamily="2" charset="0"/>
                <a:ea typeface="Roboto Slab" pitchFamily="2" charset="0"/>
              </a:rPr>
              <a:t>Typically” </a:t>
            </a:r>
            <a:r>
              <a:rPr lang="en-US" sz="2400" dirty="0">
                <a:solidFill>
                  <a:srgbClr val="333333"/>
                </a:solidFill>
                <a:latin typeface="Montserrat" panose="00000500000000000000" pitchFamily="2" charset="0"/>
                <a:ea typeface="Roboto Slab" pitchFamily="2" charset="0"/>
              </a:rPr>
              <a:t>used for fast growing companies and tied to revenue</a:t>
            </a:r>
          </a:p>
          <a:p>
            <a:pPr marL="457200" indent="-457200">
              <a:buFont typeface="Arial" panose="020B0604020202020204" pitchFamily="34" charset="0"/>
              <a:buChar char="•"/>
            </a:pPr>
            <a:endParaRPr lang="en-US" sz="24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Just secured new large contracts </a:t>
            </a:r>
          </a:p>
          <a:p>
            <a:pPr marL="457200" indent="-457200">
              <a:buFont typeface="Arial" panose="020B0604020202020204" pitchFamily="34" charset="0"/>
              <a:buChar char="•"/>
            </a:pPr>
            <a:endParaRPr lang="en-US" sz="24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Customer concentration</a:t>
            </a:r>
          </a:p>
          <a:p>
            <a:endParaRPr lang="en-US" sz="24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Can have an upside for the seller</a:t>
            </a:r>
          </a:p>
          <a:p>
            <a:pPr marL="457200" indent="-457200">
              <a:buFont typeface="Arial" panose="020B0604020202020204" pitchFamily="34" charset="0"/>
              <a:buChar char="•"/>
            </a:pPr>
            <a:endParaRPr lang="en-US" sz="24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Contingent upon reaching revenue goals </a:t>
            </a:r>
          </a:p>
          <a:p>
            <a:pPr marL="457200" indent="-457200">
              <a:buFont typeface="Arial" panose="020B0604020202020204" pitchFamily="34" charset="0"/>
              <a:buChar char="•"/>
            </a:pPr>
            <a:endParaRPr lang="en-US" sz="2400" dirty="0">
              <a:latin typeface="Montserrat" panose="00000500000000000000" pitchFamily="2" charset="0"/>
              <a:ea typeface="Roboto Slab" pitchFamily="2" charset="0"/>
            </a:endParaRPr>
          </a:p>
          <a:p>
            <a:pPr marL="457200" indent="-45720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Are</a:t>
            </a:r>
            <a:r>
              <a:rPr lang="en-US" sz="2400" dirty="0">
                <a:latin typeface="Montserrat" panose="00000500000000000000" pitchFamily="2" charset="0"/>
                <a:ea typeface="Roboto Slab" pitchFamily="2" charset="0"/>
              </a:rPr>
              <a:t> </a:t>
            </a:r>
            <a:r>
              <a:rPr lang="en-US" sz="2400" dirty="0">
                <a:solidFill>
                  <a:srgbClr val="00724E"/>
                </a:solidFill>
                <a:latin typeface="Montserrat ExtraBold" panose="00000900000000000000" pitchFamily="2" charset="0"/>
                <a:ea typeface="Roboto Slab" pitchFamily="2" charset="0"/>
              </a:rPr>
              <a:t>INELIGIBLE</a:t>
            </a:r>
            <a:r>
              <a:rPr lang="en-US" sz="2400" dirty="0">
                <a:latin typeface="Montserrat" panose="00000500000000000000" pitchFamily="2" charset="0"/>
                <a:ea typeface="Roboto Slab" pitchFamily="2" charset="0"/>
              </a:rPr>
              <a:t> </a:t>
            </a:r>
            <a:r>
              <a:rPr lang="en-US" sz="2400" dirty="0">
                <a:solidFill>
                  <a:srgbClr val="333333"/>
                </a:solidFill>
                <a:latin typeface="Montserrat" panose="00000500000000000000" pitchFamily="2" charset="0"/>
                <a:ea typeface="Roboto Slab" pitchFamily="2" charset="0"/>
              </a:rPr>
              <a:t>for SBA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494" y="313563"/>
            <a:ext cx="4817144" cy="6230873"/>
          </a:xfrm>
          <a:prstGeom prst="rect">
            <a:avLst/>
          </a:prstGeom>
          <a:ln>
            <a:solidFill>
              <a:schemeClr val="tx1"/>
            </a:solidFill>
          </a:ln>
        </p:spPr>
      </p:pic>
      <p:sp>
        <p:nvSpPr>
          <p:cNvPr id="8" name="Footer Placeholder 11">
            <a:extLst>
              <a:ext uri="{FF2B5EF4-FFF2-40B4-BE49-F238E27FC236}">
                <a16:creationId xmlns:a16="http://schemas.microsoft.com/office/drawing/2014/main" id="{C4C3FD4F-B9A1-4E1B-9675-042139E2B52A}"/>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Tree>
    <p:extLst>
      <p:ext uri="{BB962C8B-B14F-4D97-AF65-F5344CB8AC3E}">
        <p14:creationId xmlns:p14="http://schemas.microsoft.com/office/powerpoint/2010/main" val="3788768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806" y="828080"/>
            <a:ext cx="5791200" cy="6370975"/>
          </a:xfrm>
          <a:prstGeom prst="rect">
            <a:avLst/>
          </a:prstGeom>
          <a:noFill/>
        </p:spPr>
        <p:txBody>
          <a:bodyPr wrap="square" rtlCol="0">
            <a:spAutoFit/>
          </a:bodyPr>
          <a:lstStyle/>
          <a:p>
            <a:endParaRPr lang="en-US" dirty="0">
              <a:solidFill>
                <a:srgbClr val="333333"/>
              </a:solidFill>
              <a:latin typeface="Montserrat" panose="00000500000000000000" pitchFamily="2" charset="0"/>
            </a:endParaRPr>
          </a:p>
          <a:p>
            <a:pPr marL="285750" indent="-285750">
              <a:buFont typeface="Arial" panose="020B0604020202020204" pitchFamily="34" charset="0"/>
              <a:buChar char="•"/>
            </a:pPr>
            <a:r>
              <a:rPr lang="en-US" sz="2400" i="1" dirty="0">
                <a:latin typeface="Montserrat" panose="00000500000000000000" pitchFamily="2" charset="0"/>
                <a:ea typeface="Roboto Slab" pitchFamily="2" charset="0"/>
              </a:rPr>
              <a:t>“</a:t>
            </a:r>
            <a:r>
              <a:rPr lang="en-US" sz="2400" i="1" dirty="0">
                <a:solidFill>
                  <a:srgbClr val="333333"/>
                </a:solidFill>
                <a:latin typeface="Montserrat" panose="00000500000000000000" pitchFamily="2" charset="0"/>
                <a:ea typeface="Roboto Slab" pitchFamily="2" charset="0"/>
              </a:rPr>
              <a:t>Typically” </a:t>
            </a:r>
            <a:r>
              <a:rPr lang="en-US" sz="2400" dirty="0">
                <a:solidFill>
                  <a:srgbClr val="333333"/>
                </a:solidFill>
                <a:latin typeface="Montserrat" panose="00000500000000000000" pitchFamily="2" charset="0"/>
                <a:ea typeface="Roboto Slab" pitchFamily="2" charset="0"/>
              </a:rPr>
              <a:t>used for fast growing companies and tied to revenue</a:t>
            </a:r>
          </a:p>
          <a:p>
            <a:pPr marL="285750" indent="-285750">
              <a:buFont typeface="Arial" panose="020B0604020202020204" pitchFamily="34" charset="0"/>
              <a:buChar char="•"/>
            </a:pPr>
            <a:endParaRPr lang="en-US" sz="2400" dirty="0">
              <a:solidFill>
                <a:srgbClr val="333333"/>
              </a:solidFill>
              <a:latin typeface="Montserrat" panose="00000500000000000000" pitchFamily="2" charset="0"/>
              <a:ea typeface="Roboto Slab" pitchFamily="2" charset="0"/>
            </a:endParaRPr>
          </a:p>
          <a:p>
            <a:pPr marL="285750" indent="-28575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Milestones are determined by buyer and seller</a:t>
            </a:r>
          </a:p>
          <a:p>
            <a:endParaRPr lang="en-US" sz="2400" dirty="0">
              <a:solidFill>
                <a:srgbClr val="333333"/>
              </a:solidFill>
              <a:latin typeface="Montserrat" panose="00000500000000000000" pitchFamily="2" charset="0"/>
              <a:ea typeface="Roboto Slab" pitchFamily="2" charset="0"/>
            </a:endParaRPr>
          </a:p>
          <a:p>
            <a:pPr marL="285750" indent="-28575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No set level of note reduction</a:t>
            </a:r>
          </a:p>
          <a:p>
            <a:pPr marL="285750" indent="-285750">
              <a:buFont typeface="Arial" panose="020B0604020202020204" pitchFamily="34" charset="0"/>
              <a:buChar char="•"/>
            </a:pPr>
            <a:endParaRPr lang="en-US" sz="2400" dirty="0">
              <a:solidFill>
                <a:srgbClr val="333333"/>
              </a:solidFill>
              <a:latin typeface="Montserrat" panose="00000500000000000000" pitchFamily="2" charset="0"/>
              <a:ea typeface="Roboto Slab" pitchFamily="2" charset="0"/>
            </a:endParaRPr>
          </a:p>
          <a:p>
            <a:pPr marL="285750" indent="-28575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Cannot have an upside for the seller</a:t>
            </a:r>
          </a:p>
          <a:p>
            <a:pPr marL="285750" indent="-285750">
              <a:buFont typeface="Arial" panose="020B0604020202020204" pitchFamily="34" charset="0"/>
              <a:buChar char="•"/>
            </a:pPr>
            <a:endParaRPr lang="en-US" sz="2400" dirty="0">
              <a:solidFill>
                <a:srgbClr val="333333"/>
              </a:solidFill>
              <a:latin typeface="Montserrat" panose="00000500000000000000" pitchFamily="2" charset="0"/>
              <a:ea typeface="Roboto Slab" pitchFamily="2" charset="0"/>
            </a:endParaRPr>
          </a:p>
          <a:p>
            <a:pPr marL="285750" indent="-285750">
              <a:buFont typeface="Arial" panose="020B0604020202020204" pitchFamily="34" charset="0"/>
              <a:buChar char="•"/>
            </a:pPr>
            <a:r>
              <a:rPr lang="en-US" sz="2400" dirty="0">
                <a:solidFill>
                  <a:srgbClr val="333333"/>
                </a:solidFill>
                <a:latin typeface="Montserrat" panose="00000500000000000000" pitchFamily="2" charset="0"/>
                <a:ea typeface="Roboto Slab" pitchFamily="2" charset="0"/>
              </a:rPr>
              <a:t>Flexible terms with no lender involvement</a:t>
            </a:r>
            <a:r>
              <a:rPr lang="en-US" sz="2400" dirty="0">
                <a:solidFill>
                  <a:srgbClr val="00724E"/>
                </a:solidFill>
                <a:latin typeface="Montserrat" panose="00000500000000000000" pitchFamily="2" charset="0"/>
                <a:ea typeface="Roboto Slab" pitchFamily="2" charset="0"/>
              </a:rPr>
              <a:t>*</a:t>
            </a:r>
          </a:p>
          <a:p>
            <a:endParaRPr lang="en-US" sz="1200" dirty="0">
              <a:solidFill>
                <a:srgbClr val="333333"/>
              </a:solidFill>
              <a:latin typeface="Montserrat" panose="00000500000000000000" pitchFamily="2" charset="0"/>
              <a:ea typeface="Roboto Slab" pitchFamily="2" charset="0"/>
            </a:endParaRPr>
          </a:p>
          <a:p>
            <a:r>
              <a:rPr lang="en-US" sz="1200" dirty="0">
                <a:solidFill>
                  <a:srgbClr val="00724E"/>
                </a:solidFill>
                <a:latin typeface="Montserrat" panose="00000500000000000000" pitchFamily="2" charset="0"/>
                <a:ea typeface="Roboto Slab" pitchFamily="2" charset="0"/>
              </a:rPr>
              <a:t>*</a:t>
            </a:r>
            <a:r>
              <a:rPr lang="en-US" sz="2400" dirty="0">
                <a:solidFill>
                  <a:srgbClr val="00724E"/>
                </a:solidFill>
                <a:latin typeface="Montserrat" panose="00000500000000000000" pitchFamily="2" charset="0"/>
                <a:ea typeface="Roboto Slab" pitchFamily="2" charset="0"/>
              </a:rPr>
              <a:t> </a:t>
            </a:r>
            <a:r>
              <a:rPr lang="en-US" sz="1200" dirty="0">
                <a:solidFill>
                  <a:srgbClr val="00724E"/>
                </a:solidFill>
                <a:latin typeface="Montserrat" panose="00000500000000000000" pitchFamily="2" charset="0"/>
                <a:ea typeface="Roboto Slab" pitchFamily="2" charset="0"/>
              </a:rPr>
              <a:t>Aside from cash flow calculations</a:t>
            </a:r>
            <a:endParaRPr lang="en-US" sz="2400" dirty="0">
              <a:solidFill>
                <a:srgbClr val="00724E"/>
              </a:solidFill>
              <a:latin typeface="Montserrat" panose="00000500000000000000" pitchFamily="2" charset="0"/>
              <a:ea typeface="Roboto Slab" pitchFamily="2" charset="0"/>
            </a:endParaRPr>
          </a:p>
          <a:p>
            <a:endParaRPr lang="en-US" sz="2400" dirty="0"/>
          </a:p>
          <a:p>
            <a:r>
              <a:rPr lang="en-US"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983" y="118969"/>
            <a:ext cx="4883966" cy="6607642"/>
          </a:xfrm>
          <a:prstGeom prst="rect">
            <a:avLst/>
          </a:prstGeom>
          <a:ln>
            <a:solidFill>
              <a:schemeClr val="tx1"/>
            </a:solidFill>
          </a:ln>
        </p:spPr>
      </p:pic>
      <p:sp>
        <p:nvSpPr>
          <p:cNvPr id="7" name="Title 1">
            <a:extLst>
              <a:ext uri="{FF2B5EF4-FFF2-40B4-BE49-F238E27FC236}">
                <a16:creationId xmlns:a16="http://schemas.microsoft.com/office/drawing/2014/main" id="{023A9A98-059B-439B-AFAA-10D2EBEB86EA}"/>
              </a:ext>
            </a:extLst>
          </p:cNvPr>
          <p:cNvSpPr txBox="1">
            <a:spLocks/>
          </p:cNvSpPr>
          <p:nvPr/>
        </p:nvSpPr>
        <p:spPr>
          <a:xfrm>
            <a:off x="201840" y="118969"/>
            <a:ext cx="5415189" cy="1082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24E"/>
                </a:solidFill>
                <a:latin typeface="Montserrat ExtraBold" panose="00000900000000000000" pitchFamily="2" charset="0"/>
              </a:rPr>
              <a:t>Forgivable promissory </a:t>
            </a:r>
          </a:p>
          <a:p>
            <a:r>
              <a:rPr lang="en-US" sz="3200" dirty="0">
                <a:solidFill>
                  <a:srgbClr val="00724E"/>
                </a:solidFill>
                <a:latin typeface="Montserrat ExtraBold" panose="00000900000000000000" pitchFamily="2" charset="0"/>
              </a:rPr>
              <a:t>note terms</a:t>
            </a:r>
          </a:p>
        </p:txBody>
      </p:sp>
      <p:sp>
        <p:nvSpPr>
          <p:cNvPr id="8" name="Footer Placeholder 11">
            <a:extLst>
              <a:ext uri="{FF2B5EF4-FFF2-40B4-BE49-F238E27FC236}">
                <a16:creationId xmlns:a16="http://schemas.microsoft.com/office/drawing/2014/main" id="{F1AABAF3-0301-4CD2-9B9C-ED8B3EEE2F3C}"/>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Tree>
    <p:extLst>
      <p:ext uri="{BB962C8B-B14F-4D97-AF65-F5344CB8AC3E}">
        <p14:creationId xmlns:p14="http://schemas.microsoft.com/office/powerpoint/2010/main" val="3252981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42"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fade">
                                      <p:cBhvr>
                                        <p:cTn id="25" dur="1000"/>
                                        <p:tgtEl>
                                          <p:spTgt spid="4">
                                            <p:txEl>
                                              <p:pRg st="11" end="11"/>
                                            </p:txEl>
                                          </p:spTgt>
                                        </p:tgtEl>
                                      </p:cBhvr>
                                    </p:animEffect>
                                    <p:anim calcmode="lin" valueType="num">
                                      <p:cBhvr>
                                        <p:cTn id="2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024" y="1662243"/>
            <a:ext cx="5791200" cy="4154984"/>
          </a:xfrm>
          <a:prstGeom prst="rect">
            <a:avLst/>
          </a:prstGeom>
          <a:noFill/>
        </p:spPr>
        <p:txBody>
          <a:bodyPr wrap="square" rtlCol="0">
            <a:spAutoFit/>
          </a:bodyPr>
          <a:lstStyle/>
          <a:p>
            <a:r>
              <a:rPr lang="en-US" sz="2800" dirty="0">
                <a:solidFill>
                  <a:srgbClr val="00724E"/>
                </a:solidFill>
                <a:latin typeface="Montserrat ExtraBold" panose="00000900000000000000" pitchFamily="2" charset="0"/>
              </a:rPr>
              <a:t>Forgivable promissory notes </a:t>
            </a:r>
            <a:r>
              <a:rPr lang="en-US" sz="2800" i="1" dirty="0">
                <a:solidFill>
                  <a:srgbClr val="00724E"/>
                </a:solidFill>
                <a:latin typeface="Montserrat ExtraBold" panose="00000900000000000000" pitchFamily="2" charset="0"/>
              </a:rPr>
              <a:t>CANNOT</a:t>
            </a:r>
            <a:r>
              <a:rPr lang="en-US" sz="2800" dirty="0">
                <a:solidFill>
                  <a:srgbClr val="00724E"/>
                </a:solidFill>
                <a:latin typeface="Montserrat ExtraBold" panose="00000900000000000000" pitchFamily="2" charset="0"/>
              </a:rPr>
              <a:t>:</a:t>
            </a:r>
          </a:p>
          <a:p>
            <a:endParaRPr lang="en-US" sz="2800" u="sng" dirty="0">
              <a:solidFill>
                <a:srgbClr val="333333"/>
              </a:solidFill>
              <a:latin typeface="Roboto Slab" pitchFamily="2" charset="0"/>
              <a:ea typeface="Roboto Slab" pitchFamily="2" charset="0"/>
            </a:endParaRPr>
          </a:p>
          <a:p>
            <a:pPr marL="457200" indent="-457200">
              <a:buFont typeface="Arial" panose="020B0604020202020204" pitchFamily="34" charset="0"/>
              <a:buChar char="•"/>
            </a:pPr>
            <a:r>
              <a:rPr lang="en-US" sz="2000" dirty="0">
                <a:solidFill>
                  <a:srgbClr val="333333"/>
                </a:solidFill>
                <a:latin typeface="Montserrat" panose="00000500000000000000" pitchFamily="2" charset="0"/>
                <a:ea typeface="Roboto Slab" pitchFamily="2" charset="0"/>
              </a:rPr>
              <a:t>Be credited toward down payment</a:t>
            </a:r>
          </a:p>
          <a:p>
            <a:pPr marL="457200" indent="-457200">
              <a:buFont typeface="Arial" panose="020B0604020202020204" pitchFamily="34" charset="0"/>
              <a:buChar char="•"/>
            </a:pPr>
            <a:endParaRPr lang="en-US" sz="20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000" dirty="0">
                <a:solidFill>
                  <a:srgbClr val="333333"/>
                </a:solidFill>
                <a:latin typeface="Montserrat" panose="00000500000000000000" pitchFamily="2" charset="0"/>
                <a:ea typeface="Roboto Slab" pitchFamily="2" charset="0"/>
              </a:rPr>
              <a:t>Be removed for BV calculations</a:t>
            </a:r>
          </a:p>
          <a:p>
            <a:pPr marL="457200" indent="-457200">
              <a:buFont typeface="Arial" panose="020B0604020202020204" pitchFamily="34" charset="0"/>
              <a:buChar char="•"/>
            </a:pPr>
            <a:endParaRPr lang="en-US" sz="20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000" dirty="0">
                <a:solidFill>
                  <a:srgbClr val="333333"/>
                </a:solidFill>
                <a:latin typeface="Montserrat" panose="00000500000000000000" pitchFamily="2" charset="0"/>
                <a:ea typeface="Roboto Slab" pitchFamily="2" charset="0"/>
              </a:rPr>
              <a:t>Removed from the down payment calculation (by reducing the selling price)</a:t>
            </a:r>
          </a:p>
          <a:p>
            <a:pPr marL="457200" indent="-457200">
              <a:buFont typeface="Arial" panose="020B0604020202020204" pitchFamily="34" charset="0"/>
              <a:buChar char="•"/>
            </a:pPr>
            <a:endParaRPr lang="en-US" sz="20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000" dirty="0">
                <a:solidFill>
                  <a:srgbClr val="333333"/>
                </a:solidFill>
                <a:latin typeface="Montserrat" panose="00000500000000000000" pitchFamily="2" charset="0"/>
                <a:ea typeface="Roboto Slab" pitchFamily="2" charset="0"/>
              </a:rPr>
              <a:t>Increase seller’s overall compensation</a:t>
            </a:r>
          </a:p>
        </p:txBody>
      </p:sp>
      <p:sp>
        <p:nvSpPr>
          <p:cNvPr id="7" name="Title 1">
            <a:extLst>
              <a:ext uri="{FF2B5EF4-FFF2-40B4-BE49-F238E27FC236}">
                <a16:creationId xmlns:a16="http://schemas.microsoft.com/office/drawing/2014/main" id="{C21AFB02-B2E0-4CAE-9D3B-700CFDDE0840}"/>
              </a:ext>
            </a:extLst>
          </p:cNvPr>
          <p:cNvSpPr txBox="1">
            <a:spLocks/>
          </p:cNvSpPr>
          <p:nvPr/>
        </p:nvSpPr>
        <p:spPr>
          <a:xfrm>
            <a:off x="201840" y="118969"/>
            <a:ext cx="7148194" cy="1178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24E"/>
                </a:solidFill>
                <a:latin typeface="Montserrat ExtraBold" panose="00000900000000000000" pitchFamily="2" charset="0"/>
              </a:rPr>
              <a:t>Forgivable promissory </a:t>
            </a:r>
          </a:p>
          <a:p>
            <a:r>
              <a:rPr lang="en-US" sz="3200" dirty="0">
                <a:solidFill>
                  <a:srgbClr val="00724E"/>
                </a:solidFill>
                <a:latin typeface="Montserrat ExtraBold" panose="00000900000000000000" pitchFamily="2" charset="0"/>
              </a:rPr>
              <a:t>note terms</a:t>
            </a:r>
          </a:p>
        </p:txBody>
      </p:sp>
      <p:sp>
        <p:nvSpPr>
          <p:cNvPr id="9" name="Footer Placeholder 11">
            <a:extLst>
              <a:ext uri="{FF2B5EF4-FFF2-40B4-BE49-F238E27FC236}">
                <a16:creationId xmlns:a16="http://schemas.microsoft.com/office/drawing/2014/main" id="{02882E21-8713-44B9-A4BA-2F8AD5484FDA}"/>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pic>
        <p:nvPicPr>
          <p:cNvPr id="10" name="Picture 9">
            <a:extLst>
              <a:ext uri="{FF2B5EF4-FFF2-40B4-BE49-F238E27FC236}">
                <a16:creationId xmlns:a16="http://schemas.microsoft.com/office/drawing/2014/main" id="{C4B5ED03-9895-411C-845C-368DB8B10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983" y="118969"/>
            <a:ext cx="4883966" cy="6607642"/>
          </a:xfrm>
          <a:prstGeom prst="rect">
            <a:avLst/>
          </a:prstGeom>
          <a:ln>
            <a:solidFill>
              <a:schemeClr val="tx1"/>
            </a:solidFill>
          </a:ln>
        </p:spPr>
      </p:pic>
    </p:spTree>
    <p:extLst>
      <p:ext uri="{BB962C8B-B14F-4D97-AF65-F5344CB8AC3E}">
        <p14:creationId xmlns:p14="http://schemas.microsoft.com/office/powerpoint/2010/main" val="1789897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a:extLst>
              <a:ext uri="{FF2B5EF4-FFF2-40B4-BE49-F238E27FC236}">
                <a16:creationId xmlns:a16="http://schemas.microsoft.com/office/drawing/2014/main" id="{276F178D-B272-4ADB-B2A2-FE46CA28B927}"/>
              </a:ext>
            </a:extLst>
          </p:cNvPr>
          <p:cNvSpPr txBox="1">
            <a:spLocks noChangeArrowheads="1"/>
          </p:cNvSpPr>
          <p:nvPr/>
        </p:nvSpPr>
        <p:spPr bwMode="auto">
          <a:xfrm>
            <a:off x="1378621" y="1353635"/>
            <a:ext cx="902863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a:t> </a:t>
            </a:r>
            <a:endParaRPr lang="en-US" altLang="en-US" sz="1600" b="1" dirty="0">
              <a:cs typeface="Tahoma" panose="020B0604030504040204" pitchFamily="34" charset="0"/>
            </a:endParaRPr>
          </a:p>
          <a:p>
            <a:pPr algn="ctr"/>
            <a:endParaRPr lang="en-US" altLang="en-US" sz="1600" b="1" dirty="0"/>
          </a:p>
          <a:p>
            <a:pPr algn="ctr"/>
            <a:endParaRPr lang="en-US" altLang="en-US" sz="1600" b="1" dirty="0"/>
          </a:p>
          <a:p>
            <a:pPr algn="ctr"/>
            <a:r>
              <a:rPr lang="en-US" altLang="en-US" sz="2000" b="1" u="sng" dirty="0">
                <a:latin typeface="Montserrat" panose="00000500000000000000" pitchFamily="2" charset="0"/>
              </a:rPr>
              <a:t>We have posted all PPP and EIDL loan information on our website </a:t>
            </a:r>
            <a:r>
              <a:rPr lang="en-US" altLang="en-US" sz="2000" b="1" u="sng" dirty="0">
                <a:solidFill>
                  <a:srgbClr val="00724E"/>
                </a:solidFill>
                <a:latin typeface="Montserrat" panose="00000500000000000000" pitchFamily="2" charset="0"/>
              </a:rPr>
              <a:t>www.EasySBA.com</a:t>
            </a:r>
          </a:p>
          <a:p>
            <a:pPr algn="ctr"/>
            <a:endParaRPr lang="en-US" altLang="en-US" sz="2000" b="1" dirty="0"/>
          </a:p>
          <a:p>
            <a:pPr algn="ctr"/>
            <a:r>
              <a:rPr lang="en-US" altLang="en-US" sz="2000" b="1" dirty="0"/>
              <a:t> </a:t>
            </a:r>
            <a:r>
              <a:rPr lang="en-US" altLang="en-US" sz="1600" b="1" dirty="0">
                <a:latin typeface="Montserrat" panose="00000500000000000000" pitchFamily="2" charset="0"/>
              </a:rPr>
              <a:t>For questions regarding actual SBA rules please email us:</a:t>
            </a:r>
          </a:p>
          <a:p>
            <a:pPr algn="ctr"/>
            <a:endParaRPr lang="en-US" altLang="en-US" sz="1400" b="1" dirty="0"/>
          </a:p>
          <a:p>
            <a:pPr algn="ctr"/>
            <a:r>
              <a:rPr lang="en-US" altLang="en-US" sz="3200" b="1" dirty="0">
                <a:solidFill>
                  <a:srgbClr val="00724E"/>
                </a:solidFill>
                <a:latin typeface="Montserrat ExtraBold" panose="00000900000000000000" pitchFamily="2" charset="0"/>
                <a:cs typeface="Tahoma" panose="020B0604030504040204" pitchFamily="34" charset="0"/>
                <a:hlinkClick r:id="rId3">
                  <a:extLst>
                    <a:ext uri="{A12FA001-AC4F-418D-AE19-62706E023703}">
                      <ahyp:hlinkClr xmlns:ahyp="http://schemas.microsoft.com/office/drawing/2018/hyperlinkcolor" val="tx"/>
                    </a:ext>
                  </a:extLst>
                </a:hlinkClick>
              </a:rPr>
              <a:t>AskDiamond@easysba.com</a:t>
            </a:r>
            <a:endParaRPr lang="en-US" altLang="en-US" sz="3200" b="1" dirty="0">
              <a:solidFill>
                <a:srgbClr val="00724E"/>
              </a:solidFill>
              <a:latin typeface="Montserrat ExtraBold" panose="00000900000000000000" pitchFamily="2" charset="0"/>
              <a:cs typeface="Tahoma" panose="020B0604030504040204" pitchFamily="34" charset="0"/>
            </a:endParaRPr>
          </a:p>
          <a:p>
            <a:pPr algn="ctr"/>
            <a:r>
              <a:rPr lang="en-US" altLang="en-US" b="1" u="sng" dirty="0">
                <a:solidFill>
                  <a:srgbClr val="C00000"/>
                </a:solidFill>
                <a:latin typeface="Montserrat ExtraBold" panose="00000900000000000000" pitchFamily="2" charset="0"/>
                <a:cs typeface="Tahoma" panose="020B0604030504040204" pitchFamily="34" charset="0"/>
              </a:rPr>
              <a:t>THIS IS A FREE SERVICE</a:t>
            </a:r>
            <a:r>
              <a:rPr lang="en-US" altLang="en-US" b="1" dirty="0">
                <a:solidFill>
                  <a:srgbClr val="C00000"/>
                </a:solidFill>
                <a:latin typeface="Montserrat ExtraBold" panose="00000900000000000000" pitchFamily="2" charset="0"/>
                <a:cs typeface="Tahoma" panose="020B0604030504040204" pitchFamily="34" charset="0"/>
              </a:rPr>
              <a:t> </a:t>
            </a:r>
          </a:p>
          <a:p>
            <a:pPr algn="ctr"/>
            <a:r>
              <a:rPr lang="en-US" altLang="en-US" b="1" u="sng" dirty="0">
                <a:solidFill>
                  <a:srgbClr val="C00000"/>
                </a:solidFill>
                <a:latin typeface="Montserrat ExtraBold" panose="00000900000000000000" pitchFamily="2" charset="0"/>
                <a:cs typeface="Tahoma" panose="020B0604030504040204" pitchFamily="34" charset="0"/>
              </a:rPr>
              <a:t>No cost or obligation in any way</a:t>
            </a:r>
          </a:p>
          <a:p>
            <a:pPr algn="ctr"/>
            <a:endParaRPr lang="en-US" altLang="en-US" b="1" u="sng" dirty="0">
              <a:solidFill>
                <a:srgbClr val="C00000"/>
              </a:solidFill>
              <a:latin typeface="Montserrat ExtraBold" panose="00000900000000000000" pitchFamily="2" charset="0"/>
              <a:cs typeface="Tahoma" panose="020B0604030504040204" pitchFamily="34" charset="0"/>
            </a:endParaRPr>
          </a:p>
          <a:p>
            <a:pPr algn="ctr"/>
            <a:r>
              <a:rPr lang="en-US" altLang="en-US" sz="3200" b="1" u="sng" dirty="0">
                <a:solidFill>
                  <a:srgbClr val="C00000"/>
                </a:solidFill>
                <a:latin typeface="Montserrat ExtraBold" panose="00000900000000000000" pitchFamily="2" charset="0"/>
                <a:cs typeface="Tahoma" panose="020B0604030504040204" pitchFamily="34" charset="0"/>
              </a:rPr>
              <a:t>EasySBA.com</a:t>
            </a:r>
          </a:p>
          <a:p>
            <a:pPr algn="ctr"/>
            <a:r>
              <a:rPr lang="en-US" altLang="en-US" sz="3200" b="1" u="sng" dirty="0">
                <a:solidFill>
                  <a:srgbClr val="C00000"/>
                </a:solidFill>
                <a:latin typeface="Montserrat ExtraBold" panose="00000900000000000000" pitchFamily="2" charset="0"/>
                <a:cs typeface="Tahoma" panose="020B0604030504040204" pitchFamily="34" charset="0"/>
              </a:rPr>
              <a:t>888.238.0952</a:t>
            </a:r>
          </a:p>
          <a:p>
            <a:pPr algn="ctr"/>
            <a:endParaRPr lang="en-US" altLang="en-US" sz="1400" b="1" dirty="0">
              <a:solidFill>
                <a:srgbClr val="008000"/>
              </a:solidFill>
              <a:cs typeface="Tahoma" panose="020B0604030504040204" pitchFamily="34" charset="0"/>
            </a:endParaRPr>
          </a:p>
          <a:p>
            <a:pPr algn="ctr"/>
            <a:r>
              <a:rPr lang="en-US" altLang="en-US" sz="1400" b="1" dirty="0">
                <a:latin typeface="Montserrat ExtraBold" panose="00000900000000000000" pitchFamily="2" charset="0"/>
                <a:cs typeface="Tahoma" panose="020B0604030504040204" pitchFamily="34" charset="0"/>
              </a:rPr>
              <a:t>Supporting the broker industry since 1996</a:t>
            </a:r>
            <a:endParaRPr lang="en-US" altLang="en-US" sz="1200" b="1" dirty="0">
              <a:latin typeface="Montserrat ExtraBold" panose="00000900000000000000" pitchFamily="2" charset="0"/>
              <a:cs typeface="Tahoma" panose="020B0604030504040204" pitchFamily="34" charset="0"/>
            </a:endParaRPr>
          </a:p>
          <a:p>
            <a:pPr algn="ctr"/>
            <a:r>
              <a:rPr lang="en-US" altLang="en-US" sz="1200" b="1" dirty="0">
                <a:latin typeface="Montserrat ExtraBold" panose="00000900000000000000" pitchFamily="2" charset="0"/>
                <a:cs typeface="Tahoma" panose="020B0604030504040204" pitchFamily="34" charset="0"/>
              </a:rPr>
              <a:t>  </a:t>
            </a:r>
            <a:r>
              <a:rPr lang="en-US" altLang="en-US" sz="1200" b="1" dirty="0">
                <a:latin typeface="Montserrat ExtraBold" panose="00000900000000000000" pitchFamily="2" charset="0"/>
              </a:rPr>
              <a:t>Broker Financing Assistance   </a:t>
            </a:r>
            <a:r>
              <a:rPr lang="en-US" altLang="en-US" sz="1200" b="1" dirty="0">
                <a:latin typeface="Montserrat ExtraBold" panose="00000900000000000000" pitchFamily="2" charset="0"/>
                <a:cs typeface="Tahoma" panose="020B0604030504040204" pitchFamily="34" charset="0"/>
              </a:rPr>
              <a:t>~  </a:t>
            </a:r>
            <a:r>
              <a:rPr lang="en-US" altLang="en-US" sz="1200" b="1" dirty="0">
                <a:latin typeface="Montserrat ExtraBold" panose="00000900000000000000" pitchFamily="2" charset="0"/>
              </a:rPr>
              <a:t>Complete Customer Service  </a:t>
            </a:r>
            <a:r>
              <a:rPr lang="en-US" altLang="en-US" sz="1200" b="1" dirty="0">
                <a:latin typeface="Montserrat ExtraBold" panose="00000900000000000000" pitchFamily="2" charset="0"/>
                <a:cs typeface="Tahoma" panose="020B0604030504040204" pitchFamily="34" charset="0"/>
              </a:rPr>
              <a:t>~  </a:t>
            </a:r>
            <a:r>
              <a:rPr lang="en-US" altLang="en-US" sz="1200" b="1" dirty="0">
                <a:latin typeface="Montserrat ExtraBold" panose="00000900000000000000" pitchFamily="2" charset="0"/>
              </a:rPr>
              <a:t>Greater Financing Avenues</a:t>
            </a:r>
            <a:r>
              <a:rPr lang="en-US" altLang="en-US" sz="1600" b="1" dirty="0">
                <a:latin typeface="Montserrat ExtraBold" panose="00000900000000000000" pitchFamily="2" charset="0"/>
              </a:rPr>
              <a:t> </a:t>
            </a:r>
          </a:p>
          <a:p>
            <a:r>
              <a:rPr lang="en-US" altLang="en-US" sz="1600" b="1" dirty="0"/>
              <a:t>    </a:t>
            </a:r>
            <a:r>
              <a:rPr lang="en-US" altLang="en-US" dirty="0"/>
              <a:t> </a:t>
            </a:r>
          </a:p>
        </p:txBody>
      </p:sp>
      <p:sp>
        <p:nvSpPr>
          <p:cNvPr id="50179" name="Text Box 8">
            <a:extLst>
              <a:ext uri="{FF2B5EF4-FFF2-40B4-BE49-F238E27FC236}">
                <a16:creationId xmlns:a16="http://schemas.microsoft.com/office/drawing/2014/main" id="{FE0ADA42-EF9A-4B4A-A6ED-0B639FEF3458}"/>
              </a:ext>
            </a:extLst>
          </p:cNvPr>
          <p:cNvSpPr txBox="1">
            <a:spLocks noChangeArrowheads="1"/>
          </p:cNvSpPr>
          <p:nvPr/>
        </p:nvSpPr>
        <p:spPr bwMode="auto">
          <a:xfrm>
            <a:off x="2473324" y="87497"/>
            <a:ext cx="7245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i="1" u="sng" dirty="0">
                <a:solidFill>
                  <a:srgbClr val="C00000"/>
                </a:solidFill>
                <a:latin typeface="Montserrat ExtraBold" panose="00000900000000000000" pitchFamily="2" charset="0"/>
                <a:cs typeface="Tahoma" panose="020B0604030504040204" pitchFamily="34" charset="0"/>
              </a:rPr>
              <a:t>Just ASK us</a:t>
            </a:r>
          </a:p>
          <a:p>
            <a:pPr algn="ctr"/>
            <a:endParaRPr lang="en-US" altLang="en-US" sz="3600" i="1" u="sng" dirty="0">
              <a:solidFill>
                <a:srgbClr val="C00000"/>
              </a:solidFill>
              <a:latin typeface="Montserrat ExtraBold" panose="00000900000000000000" pitchFamily="2" charset="0"/>
              <a:cs typeface="Tahoma" panose="020B0604030504040204" pitchFamily="34" charset="0"/>
            </a:endParaRPr>
          </a:p>
        </p:txBody>
      </p:sp>
      <p:pic>
        <p:nvPicPr>
          <p:cNvPr id="3" name="Picture 2" descr="A picture containing drawing, clock, sign&#10;&#10;Description automatically generated">
            <a:extLst>
              <a:ext uri="{FF2B5EF4-FFF2-40B4-BE49-F238E27FC236}">
                <a16:creationId xmlns:a16="http://schemas.microsoft.com/office/drawing/2014/main" id="{E25844EC-96CF-4272-8F3E-CC2352B1B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718" y="835464"/>
            <a:ext cx="3894561" cy="1036341"/>
          </a:xfrm>
          <a:prstGeom prst="rect">
            <a:avLst/>
          </a:prstGeom>
        </p:spPr>
      </p:pic>
      <p:sp>
        <p:nvSpPr>
          <p:cNvPr id="6" name="Footer Placeholder 11">
            <a:extLst>
              <a:ext uri="{FF2B5EF4-FFF2-40B4-BE49-F238E27FC236}">
                <a16:creationId xmlns:a16="http://schemas.microsoft.com/office/drawing/2014/main" id="{FCD8D17E-0E5D-4782-9066-4D42A41BEF2C}"/>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Tree>
  </p:cSld>
  <p:clrMapOvr>
    <a:masterClrMapping/>
  </p:clrMapOvr>
  <p:transition spd="slow"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462">
                                            <p:txEl>
                                              <p:pRg st="11" end="11"/>
                                            </p:txEl>
                                          </p:spTgt>
                                        </p:tgtEl>
                                        <p:attrNameLst>
                                          <p:attrName>style.visibility</p:attrName>
                                        </p:attrNameLst>
                                      </p:cBhvr>
                                      <p:to>
                                        <p:strVal val="visible"/>
                                      </p:to>
                                    </p:set>
                                    <p:animEffect transition="in" filter="fade">
                                      <p:cBhvr>
                                        <p:cTn id="7" dur="1000"/>
                                        <p:tgtEl>
                                          <p:spTgt spid="19462">
                                            <p:txEl>
                                              <p:pRg st="11" end="11"/>
                                            </p:txEl>
                                          </p:spTgt>
                                        </p:tgtEl>
                                      </p:cBhvr>
                                    </p:animEffect>
                                    <p:anim calcmode="lin" valueType="num">
                                      <p:cBhvr>
                                        <p:cTn id="8" dur="1000" fill="hold"/>
                                        <p:tgtEl>
                                          <p:spTgt spid="19462">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19462">
                                            <p:txEl>
                                              <p:pRg st="11" end="1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462">
                                            <p:txEl>
                                              <p:pRg st="12" end="12"/>
                                            </p:txEl>
                                          </p:spTgt>
                                        </p:tgtEl>
                                        <p:attrNameLst>
                                          <p:attrName>style.visibility</p:attrName>
                                        </p:attrNameLst>
                                      </p:cBhvr>
                                      <p:to>
                                        <p:strVal val="visible"/>
                                      </p:to>
                                    </p:set>
                                    <p:animEffect transition="in" filter="fade">
                                      <p:cBhvr>
                                        <p:cTn id="13" dur="1000"/>
                                        <p:tgtEl>
                                          <p:spTgt spid="19462">
                                            <p:txEl>
                                              <p:pRg st="12" end="12"/>
                                            </p:txEl>
                                          </p:spTgt>
                                        </p:tgtEl>
                                      </p:cBhvr>
                                    </p:animEffect>
                                    <p:anim calcmode="lin" valueType="num">
                                      <p:cBhvr>
                                        <p:cTn id="14" dur="1000" fill="hold"/>
                                        <p:tgtEl>
                                          <p:spTgt spid="19462">
                                            <p:txEl>
                                              <p:pRg st="12" end="12"/>
                                            </p:txEl>
                                          </p:spTgt>
                                        </p:tgtEl>
                                        <p:attrNameLst>
                                          <p:attrName>ppt_x</p:attrName>
                                        </p:attrNameLst>
                                      </p:cBhvr>
                                      <p:tavLst>
                                        <p:tav tm="0">
                                          <p:val>
                                            <p:strVal val="#ppt_x"/>
                                          </p:val>
                                        </p:tav>
                                        <p:tav tm="100000">
                                          <p:val>
                                            <p:strVal val="#ppt_x"/>
                                          </p:val>
                                        </p:tav>
                                      </p:tavLst>
                                    </p:anim>
                                    <p:anim calcmode="lin" valueType="num">
                                      <p:cBhvr>
                                        <p:cTn id="15" dur="1000" fill="hold"/>
                                        <p:tgtEl>
                                          <p:spTgt spid="19462">
                                            <p:txEl>
                                              <p:pRg st="12" end="1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462">
                                            <p:txEl>
                                              <p:pRg st="14" end="14"/>
                                            </p:txEl>
                                          </p:spTgt>
                                        </p:tgtEl>
                                        <p:attrNameLst>
                                          <p:attrName>style.visibility</p:attrName>
                                        </p:attrNameLst>
                                      </p:cBhvr>
                                      <p:to>
                                        <p:strVal val="visible"/>
                                      </p:to>
                                    </p:set>
                                    <p:animEffect transition="in" filter="fade">
                                      <p:cBhvr>
                                        <p:cTn id="19" dur="1000"/>
                                        <p:tgtEl>
                                          <p:spTgt spid="19462">
                                            <p:txEl>
                                              <p:pRg st="14" end="14"/>
                                            </p:txEl>
                                          </p:spTgt>
                                        </p:tgtEl>
                                      </p:cBhvr>
                                    </p:animEffect>
                                    <p:anim calcmode="lin" valueType="num">
                                      <p:cBhvr>
                                        <p:cTn id="20" dur="1000" fill="hold"/>
                                        <p:tgtEl>
                                          <p:spTgt spid="19462">
                                            <p:txEl>
                                              <p:pRg st="14" end="14"/>
                                            </p:txEl>
                                          </p:spTgt>
                                        </p:tgtEl>
                                        <p:attrNameLst>
                                          <p:attrName>ppt_x</p:attrName>
                                        </p:attrNameLst>
                                      </p:cBhvr>
                                      <p:tavLst>
                                        <p:tav tm="0">
                                          <p:val>
                                            <p:strVal val="#ppt_x"/>
                                          </p:val>
                                        </p:tav>
                                        <p:tav tm="100000">
                                          <p:val>
                                            <p:strVal val="#ppt_x"/>
                                          </p:val>
                                        </p:tav>
                                      </p:tavLst>
                                    </p:anim>
                                    <p:anim calcmode="lin" valueType="num">
                                      <p:cBhvr>
                                        <p:cTn id="21" dur="1000" fill="hold"/>
                                        <p:tgtEl>
                                          <p:spTgt spid="1946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68C520-DA7E-4D09-8CB1-2F243F8C752F}"/>
              </a:ext>
            </a:extLst>
          </p:cNvPr>
          <p:cNvSpPr txBox="1"/>
          <p:nvPr/>
        </p:nvSpPr>
        <p:spPr>
          <a:xfrm>
            <a:off x="275450" y="1016182"/>
            <a:ext cx="5900596" cy="2641236"/>
          </a:xfrm>
          <a:prstGeom prst="rect">
            <a:avLst/>
          </a:prstGeom>
          <a:noFill/>
        </p:spPr>
        <p:txBody>
          <a:bodyPr wrap="square" rtlCol="0">
            <a:spAutoFit/>
          </a:bodyPr>
          <a:lstStyle/>
          <a:p>
            <a:pPr>
              <a:lnSpc>
                <a:spcPct val="150000"/>
              </a:lnSpc>
            </a:pPr>
            <a:r>
              <a:rPr lang="en-US" sz="1400" b="1" dirty="0">
                <a:solidFill>
                  <a:srgbClr val="333333"/>
                </a:solidFill>
                <a:latin typeface="Montserrat" panose="00000500000000000000" pitchFamily="2" charset="0"/>
                <a:ea typeface="Roboto Slab" pitchFamily="2" charset="0"/>
              </a:rPr>
              <a:t>Steve Mariani </a:t>
            </a:r>
            <a:r>
              <a:rPr lang="en-US" sz="1400" dirty="0">
                <a:solidFill>
                  <a:srgbClr val="333333"/>
                </a:solidFill>
                <a:latin typeface="Montserrat" panose="00000500000000000000" pitchFamily="2" charset="0"/>
                <a:ea typeface="Roboto Slab" pitchFamily="2" charset="0"/>
              </a:rPr>
              <a:t>has focused solely on acquisition lending, personally closing over $1 billion in SBA transactions since establishing Diamond Financial Services in 1996, almost 25 years ago. Specializing in larger, goodwill, transactions and utilizing the most aggressive national lenders, Diamond Financial has become the largest privately owned SBA loan provider in the nation. Self-employed since 1983, Steve is uniquely qualified to represented the small businesses of the United States.</a:t>
            </a:r>
          </a:p>
        </p:txBody>
      </p:sp>
      <p:pic>
        <p:nvPicPr>
          <p:cNvPr id="4" name="Picture 3">
            <a:extLst>
              <a:ext uri="{FF2B5EF4-FFF2-40B4-BE49-F238E27FC236}">
                <a16:creationId xmlns:a16="http://schemas.microsoft.com/office/drawing/2014/main" id="{C4747B85-A3F2-4889-A152-55C303126B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5913" y="838400"/>
            <a:ext cx="5300520" cy="2981545"/>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4FE23F9-9990-4EF8-95AC-53393C6044E8}"/>
              </a:ext>
            </a:extLst>
          </p:cNvPr>
          <p:cNvGrpSpPr/>
          <p:nvPr/>
        </p:nvGrpSpPr>
        <p:grpSpPr>
          <a:xfrm>
            <a:off x="5077097" y="4396907"/>
            <a:ext cx="6810103" cy="1857983"/>
            <a:chOff x="271604" y="5313816"/>
            <a:chExt cx="4327556" cy="815608"/>
          </a:xfrm>
        </p:grpSpPr>
        <p:sp>
          <p:nvSpPr>
            <p:cNvPr id="5" name="TextBox 4">
              <a:extLst>
                <a:ext uri="{FF2B5EF4-FFF2-40B4-BE49-F238E27FC236}">
                  <a16:creationId xmlns:a16="http://schemas.microsoft.com/office/drawing/2014/main" id="{FA959D14-D1B9-4F6E-BAAE-A67B03C828AF}"/>
                </a:ext>
              </a:extLst>
            </p:cNvPr>
            <p:cNvSpPr txBox="1"/>
            <p:nvPr/>
          </p:nvSpPr>
          <p:spPr>
            <a:xfrm>
              <a:off x="913149" y="5452712"/>
              <a:ext cx="3594225" cy="520657"/>
            </a:xfrm>
            <a:prstGeom prst="rect">
              <a:avLst/>
            </a:prstGeom>
            <a:noFill/>
            <a:ln>
              <a:noFill/>
            </a:ln>
          </p:spPr>
          <p:txBody>
            <a:bodyPr wrap="square" rtlCol="0">
              <a:spAutoFit/>
            </a:bodyPr>
            <a:lstStyle/>
            <a:p>
              <a:pPr>
                <a:spcBef>
                  <a:spcPts val="600"/>
                </a:spcBef>
              </a:pPr>
              <a:r>
                <a:rPr lang="en-US" sz="2000" b="1" dirty="0">
                  <a:solidFill>
                    <a:srgbClr val="00724E"/>
                  </a:solidFill>
                  <a:latin typeface="Montserrat" panose="00000500000000000000" pitchFamily="2" charset="0"/>
                </a:rPr>
                <a:t>First things first.</a:t>
              </a:r>
            </a:p>
            <a:p>
              <a:pPr>
                <a:spcBef>
                  <a:spcPts val="600"/>
                </a:spcBef>
              </a:pPr>
              <a:r>
                <a:rPr lang="en-US" dirty="0">
                  <a:solidFill>
                    <a:srgbClr val="00724E"/>
                  </a:solidFill>
                  <a:latin typeface="Montserrat" panose="00000500000000000000" pitchFamily="2" charset="0"/>
                  <a:ea typeface="Roboto Slab" pitchFamily="2" charset="0"/>
                </a:rPr>
                <a:t>Single most important thing, stay safe and know we are here for you.</a:t>
              </a:r>
            </a:p>
          </p:txBody>
        </p:sp>
        <p:sp>
          <p:nvSpPr>
            <p:cNvPr id="6" name="Rectangle 5">
              <a:extLst>
                <a:ext uri="{FF2B5EF4-FFF2-40B4-BE49-F238E27FC236}">
                  <a16:creationId xmlns:a16="http://schemas.microsoft.com/office/drawing/2014/main" id="{29E2D56A-7B50-408A-A346-86D628039D54}"/>
                </a:ext>
              </a:extLst>
            </p:cNvPr>
            <p:cNvSpPr/>
            <p:nvPr/>
          </p:nvSpPr>
          <p:spPr>
            <a:xfrm>
              <a:off x="271604" y="5313816"/>
              <a:ext cx="4327556" cy="815608"/>
            </a:xfrm>
            <a:prstGeom prst="rect">
              <a:avLst/>
            </a:prstGeom>
            <a:noFill/>
            <a:ln w="19050">
              <a:solidFill>
                <a:srgbClr val="007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87B558-2D46-43E7-AEA9-4AFAD4AF3018}"/>
                </a:ext>
              </a:extLst>
            </p:cNvPr>
            <p:cNvGrpSpPr/>
            <p:nvPr/>
          </p:nvGrpSpPr>
          <p:grpSpPr>
            <a:xfrm>
              <a:off x="465530" y="5452414"/>
              <a:ext cx="447619" cy="447619"/>
              <a:chOff x="1259736" y="3486582"/>
              <a:chExt cx="447619" cy="447619"/>
            </a:xfrm>
          </p:grpSpPr>
          <p:sp>
            <p:nvSpPr>
              <p:cNvPr id="7" name="Oval 6">
                <a:extLst>
                  <a:ext uri="{FF2B5EF4-FFF2-40B4-BE49-F238E27FC236}">
                    <a16:creationId xmlns:a16="http://schemas.microsoft.com/office/drawing/2014/main" id="{622D825F-99A8-4C31-875B-4066477CE97E}"/>
                  </a:ext>
                </a:extLst>
              </p:cNvPr>
              <p:cNvSpPr/>
              <p:nvPr/>
            </p:nvSpPr>
            <p:spPr>
              <a:xfrm>
                <a:off x="1259736" y="3486582"/>
                <a:ext cx="447619" cy="447619"/>
              </a:xfrm>
              <a:prstGeom prst="ellipse">
                <a:avLst/>
              </a:prstGeom>
              <a:noFill/>
              <a:ln>
                <a:solidFill>
                  <a:srgbClr val="007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671B2FD-756E-413E-9B5F-6C28D7FDFD3F}"/>
                  </a:ext>
                </a:extLst>
              </p:cNvPr>
              <p:cNvSpPr txBox="1"/>
              <p:nvPr/>
            </p:nvSpPr>
            <p:spPr>
              <a:xfrm>
                <a:off x="1358290" y="3488350"/>
                <a:ext cx="250510" cy="445851"/>
              </a:xfrm>
              <a:prstGeom prst="rect">
                <a:avLst/>
              </a:prstGeom>
              <a:noFill/>
              <a:ln>
                <a:noFill/>
              </a:ln>
            </p:spPr>
            <p:txBody>
              <a:bodyPr wrap="square" rtlCol="0">
                <a:spAutoFit/>
              </a:bodyPr>
              <a:lstStyle/>
              <a:p>
                <a:r>
                  <a:rPr lang="en-US" sz="6000" b="1" dirty="0">
                    <a:solidFill>
                      <a:srgbClr val="00724E"/>
                    </a:solidFill>
                    <a:latin typeface="Montserrat" panose="00000500000000000000" pitchFamily="2" charset="0"/>
                  </a:rPr>
                  <a:t>!</a:t>
                </a:r>
              </a:p>
            </p:txBody>
          </p:sp>
        </p:grpSp>
      </p:grpSp>
      <p:sp>
        <p:nvSpPr>
          <p:cNvPr id="13" name="TextBox 12">
            <a:extLst>
              <a:ext uri="{FF2B5EF4-FFF2-40B4-BE49-F238E27FC236}">
                <a16:creationId xmlns:a16="http://schemas.microsoft.com/office/drawing/2014/main" id="{FC6CA0F7-0516-4C31-8D4C-0624B3F06C20}"/>
              </a:ext>
            </a:extLst>
          </p:cNvPr>
          <p:cNvSpPr txBox="1"/>
          <p:nvPr/>
        </p:nvSpPr>
        <p:spPr>
          <a:xfrm>
            <a:off x="275450" y="315180"/>
            <a:ext cx="5419955" cy="584775"/>
          </a:xfrm>
          <a:prstGeom prst="rect">
            <a:avLst/>
          </a:prstGeom>
          <a:noFill/>
        </p:spPr>
        <p:txBody>
          <a:bodyPr wrap="square" rtlCol="0">
            <a:spAutoFit/>
          </a:bodyPr>
          <a:lstStyle/>
          <a:p>
            <a:r>
              <a:rPr lang="en-US" sz="3200" dirty="0">
                <a:solidFill>
                  <a:srgbClr val="00724E"/>
                </a:solidFill>
                <a:latin typeface="Montserrat ExtraBold" panose="00000900000000000000" pitchFamily="2" charset="0"/>
              </a:rPr>
              <a:t>About your presenter</a:t>
            </a:r>
          </a:p>
        </p:txBody>
      </p:sp>
      <p:sp>
        <p:nvSpPr>
          <p:cNvPr id="14" name="Footer Placeholder 11">
            <a:extLst>
              <a:ext uri="{FF2B5EF4-FFF2-40B4-BE49-F238E27FC236}">
                <a16:creationId xmlns:a16="http://schemas.microsoft.com/office/drawing/2014/main" id="{4879BDB5-F71E-4192-8A28-3781B5B0E839}"/>
              </a:ext>
            </a:extLst>
          </p:cNvPr>
          <p:cNvSpPr>
            <a:spLocks noGrp="1"/>
          </p:cNvSpPr>
          <p:nvPr>
            <p:ph type="ftr" sz="quarter" idx="11"/>
          </p:nvPr>
        </p:nvSpPr>
        <p:spPr>
          <a:xfrm>
            <a:off x="0" y="6522364"/>
            <a:ext cx="3906982" cy="320040"/>
          </a:xfrm>
        </p:spPr>
        <p:txBody>
          <a:bodyPr>
            <a:normAutofit/>
          </a:bodyPr>
          <a:lstStyle/>
          <a:p>
            <a:pPr algn="l">
              <a:spcAft>
                <a:spcPts val="600"/>
              </a:spcAft>
            </a:pPr>
            <a:r>
              <a:rPr lang="en-US" dirty="0">
                <a:latin typeface="Montserrat" panose="00000500000000000000" pitchFamily="2" charset="0"/>
              </a:rPr>
              <a:t>Diamond Financial Services, Inc. Copyright 2020</a:t>
            </a:r>
          </a:p>
        </p:txBody>
      </p:sp>
      <p:pic>
        <p:nvPicPr>
          <p:cNvPr id="15" name="Picture 14" descr="A picture containing drawing&#10;&#10;Description automatically generated">
            <a:extLst>
              <a:ext uri="{FF2B5EF4-FFF2-40B4-BE49-F238E27FC236}">
                <a16:creationId xmlns:a16="http://schemas.microsoft.com/office/drawing/2014/main" id="{7D07A043-0D3A-495D-B768-7B18B08A5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51" y="3901221"/>
            <a:ext cx="3906982" cy="873713"/>
          </a:xfrm>
          <a:prstGeom prst="rect">
            <a:avLst/>
          </a:prstGeom>
        </p:spPr>
      </p:pic>
      <p:sp>
        <p:nvSpPr>
          <p:cNvPr id="2" name="TextBox 1">
            <a:extLst>
              <a:ext uri="{FF2B5EF4-FFF2-40B4-BE49-F238E27FC236}">
                <a16:creationId xmlns:a16="http://schemas.microsoft.com/office/drawing/2014/main" id="{5403EA99-F00D-4B22-8069-8E3C7D8DFCBF}"/>
              </a:ext>
            </a:extLst>
          </p:cNvPr>
          <p:cNvSpPr txBox="1"/>
          <p:nvPr/>
        </p:nvSpPr>
        <p:spPr>
          <a:xfrm>
            <a:off x="576551" y="5186984"/>
            <a:ext cx="4045676" cy="923330"/>
          </a:xfrm>
          <a:prstGeom prst="rect">
            <a:avLst/>
          </a:prstGeom>
          <a:noFill/>
        </p:spPr>
        <p:txBody>
          <a:bodyPr wrap="square" rtlCol="0">
            <a:spAutoFit/>
          </a:bodyPr>
          <a:lstStyle/>
          <a:p>
            <a:r>
              <a:rPr lang="en-US" dirty="0"/>
              <a:t>I am your IBBA board affiliate counsel chair and YOUR chapter’s direct connection to the IBBA</a:t>
            </a:r>
          </a:p>
        </p:txBody>
      </p:sp>
    </p:spTree>
    <p:extLst>
      <p:ext uri="{BB962C8B-B14F-4D97-AF65-F5344CB8AC3E}">
        <p14:creationId xmlns:p14="http://schemas.microsoft.com/office/powerpoint/2010/main" val="34311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1">
            <a:extLst>
              <a:ext uri="{FF2B5EF4-FFF2-40B4-BE49-F238E27FC236}">
                <a16:creationId xmlns:a16="http://schemas.microsoft.com/office/drawing/2014/main" id="{77AC5048-4D2B-499C-9CD5-5A42A826D2A5}"/>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
        <p:nvSpPr>
          <p:cNvPr id="5" name="TextBox 4">
            <a:extLst>
              <a:ext uri="{FF2B5EF4-FFF2-40B4-BE49-F238E27FC236}">
                <a16:creationId xmlns:a16="http://schemas.microsoft.com/office/drawing/2014/main" id="{79DF2E9C-7072-49F3-8ADD-009E6EB59143}"/>
              </a:ext>
            </a:extLst>
          </p:cNvPr>
          <p:cNvSpPr txBox="1"/>
          <p:nvPr/>
        </p:nvSpPr>
        <p:spPr>
          <a:xfrm>
            <a:off x="671395" y="2090172"/>
            <a:ext cx="1025766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333333"/>
                </a:solidFill>
                <a:latin typeface="Montserrat" panose="00000500000000000000" pitchFamily="2" charset="0"/>
                <a:ea typeface="Roboto Slab" pitchFamily="2" charset="0"/>
              </a:rPr>
              <a:t>Buyer’s lender </a:t>
            </a:r>
            <a:r>
              <a:rPr lang="en-US" sz="2800" b="1" dirty="0">
                <a:solidFill>
                  <a:srgbClr val="333333"/>
                </a:solidFill>
                <a:latin typeface="Montserrat" panose="00000500000000000000" pitchFamily="2" charset="0"/>
                <a:ea typeface="Roboto Slab" pitchFamily="2" charset="0"/>
              </a:rPr>
              <a:t>MUST</a:t>
            </a:r>
            <a:r>
              <a:rPr lang="en-US" sz="2800" dirty="0">
                <a:solidFill>
                  <a:srgbClr val="333333"/>
                </a:solidFill>
                <a:latin typeface="Montserrat" panose="00000500000000000000" pitchFamily="2" charset="0"/>
                <a:ea typeface="Roboto Slab" pitchFamily="2" charset="0"/>
              </a:rPr>
              <a:t> determine if the seller has a PPP loan in place as this </a:t>
            </a:r>
            <a:r>
              <a:rPr lang="en-US" sz="2800" b="1" dirty="0">
                <a:solidFill>
                  <a:srgbClr val="333333"/>
                </a:solidFill>
                <a:latin typeface="Montserrat" panose="00000500000000000000" pitchFamily="2" charset="0"/>
                <a:ea typeface="Roboto Slab" pitchFamily="2" charset="0"/>
              </a:rPr>
              <a:t>DOES</a:t>
            </a:r>
            <a:r>
              <a:rPr lang="en-US" sz="2800" dirty="0">
                <a:solidFill>
                  <a:srgbClr val="333333"/>
                </a:solidFill>
                <a:latin typeface="Montserrat" panose="00000500000000000000" pitchFamily="2" charset="0"/>
                <a:ea typeface="Roboto Slab" pitchFamily="2" charset="0"/>
              </a:rPr>
              <a:t> effect the closing. </a:t>
            </a:r>
          </a:p>
          <a:p>
            <a:pPr marL="457200" indent="-457200">
              <a:buFont typeface="Arial" panose="020B0604020202020204" pitchFamily="34" charset="0"/>
              <a:buChar char="•"/>
            </a:pPr>
            <a:endParaRPr lang="en-US" sz="28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800" dirty="0">
                <a:solidFill>
                  <a:srgbClr val="333333"/>
                </a:solidFill>
                <a:latin typeface="Montserrat" panose="00000500000000000000" pitchFamily="2" charset="0"/>
                <a:ea typeface="Roboto Slab" pitchFamily="2" charset="0"/>
              </a:rPr>
              <a:t>Transactions can close with a PPP in place if approved by SBA, but none have as of today.</a:t>
            </a:r>
          </a:p>
          <a:p>
            <a:pPr marL="457200" indent="-457200">
              <a:buFont typeface="Arial" panose="020B0604020202020204" pitchFamily="34" charset="0"/>
              <a:buChar char="•"/>
            </a:pPr>
            <a:endParaRPr lang="en-US" sz="28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800" dirty="0">
                <a:solidFill>
                  <a:srgbClr val="333333"/>
                </a:solidFill>
                <a:latin typeface="Montserrat" panose="00000500000000000000" pitchFamily="2" charset="0"/>
                <a:ea typeface="Roboto Slab" pitchFamily="2" charset="0"/>
              </a:rPr>
              <a:t>What you need to request today and understand from your seller that has a PPP loan</a:t>
            </a:r>
          </a:p>
        </p:txBody>
      </p:sp>
      <p:sp>
        <p:nvSpPr>
          <p:cNvPr id="7" name="Title 1">
            <a:extLst>
              <a:ext uri="{FF2B5EF4-FFF2-40B4-BE49-F238E27FC236}">
                <a16:creationId xmlns:a16="http://schemas.microsoft.com/office/drawing/2014/main" id="{8CF6074D-0E40-45C6-9670-2052D9BC164D}"/>
              </a:ext>
            </a:extLst>
          </p:cNvPr>
          <p:cNvSpPr txBox="1">
            <a:spLocks/>
          </p:cNvSpPr>
          <p:nvPr/>
        </p:nvSpPr>
        <p:spPr>
          <a:xfrm>
            <a:off x="1544257" y="479024"/>
            <a:ext cx="8747607" cy="1077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24E"/>
                </a:solidFill>
                <a:latin typeface="Montserrat ExtraBold" panose="00000900000000000000" pitchFamily="2" charset="0"/>
              </a:rPr>
              <a:t>What effect do PPP loans have on the </a:t>
            </a:r>
          </a:p>
          <a:p>
            <a:r>
              <a:rPr lang="en-US" sz="3200" dirty="0">
                <a:solidFill>
                  <a:srgbClr val="00724E"/>
                </a:solidFill>
                <a:latin typeface="Montserrat ExtraBold" panose="00000900000000000000" pitchFamily="2" charset="0"/>
              </a:rPr>
              <a:t>current broker acquisition market?</a:t>
            </a:r>
          </a:p>
        </p:txBody>
      </p:sp>
    </p:spTree>
    <p:extLst>
      <p:ext uri="{BB962C8B-B14F-4D97-AF65-F5344CB8AC3E}">
        <p14:creationId xmlns:p14="http://schemas.microsoft.com/office/powerpoint/2010/main" val="42524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1">
            <a:extLst>
              <a:ext uri="{FF2B5EF4-FFF2-40B4-BE49-F238E27FC236}">
                <a16:creationId xmlns:a16="http://schemas.microsoft.com/office/drawing/2014/main" id="{77AC5048-4D2B-499C-9CD5-5A42A826D2A5}"/>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
        <p:nvSpPr>
          <p:cNvPr id="5" name="TextBox 4">
            <a:extLst>
              <a:ext uri="{FF2B5EF4-FFF2-40B4-BE49-F238E27FC236}">
                <a16:creationId xmlns:a16="http://schemas.microsoft.com/office/drawing/2014/main" id="{79DF2E9C-7072-49F3-8ADD-009E6EB59143}"/>
              </a:ext>
            </a:extLst>
          </p:cNvPr>
          <p:cNvSpPr txBox="1"/>
          <p:nvPr/>
        </p:nvSpPr>
        <p:spPr>
          <a:xfrm>
            <a:off x="671395" y="2090172"/>
            <a:ext cx="10257668" cy="4062651"/>
          </a:xfrm>
          <a:prstGeom prst="rect">
            <a:avLst/>
          </a:prstGeom>
          <a:noFill/>
        </p:spPr>
        <p:txBody>
          <a:bodyPr wrap="square" rtlCol="0">
            <a:spAutoFit/>
          </a:bodyPr>
          <a:lstStyle/>
          <a:p>
            <a:pPr marL="457200" indent="-457200">
              <a:buFont typeface="Arial" panose="020B0604020202020204" pitchFamily="34" charset="0"/>
              <a:buChar char="•"/>
            </a:pPr>
            <a:r>
              <a:rPr lang="en-US" dirty="0"/>
              <a:t>any person or entity, or any group of related persons or entities, shall, </a:t>
            </a:r>
            <a:r>
              <a:rPr lang="en-US" dirty="0">
                <a:highlight>
                  <a:srgbClr val="FFFF00"/>
                </a:highlight>
              </a:rPr>
              <a:t>without Bank’s prior written consent</a:t>
            </a:r>
            <a:r>
              <a:rPr lang="en-US" dirty="0"/>
              <a:t>, have or obtain legal or beneficial ownership of a majority of the outstanding voting securities or rights of any Obligor that is not a natural person, other than any person or entity, or any group of related persons or entities that has such majority ownership as of the date of this Note; </a:t>
            </a:r>
            <a:r>
              <a:rPr lang="en-US" dirty="0">
                <a:highlight>
                  <a:srgbClr val="FFFF00"/>
                </a:highlight>
              </a:rPr>
              <a:t>or any change in the ownership or control information in Borrower’s Beneficial Ownership Certification shall have occurred since the date of this Note; </a:t>
            </a:r>
            <a:r>
              <a:rPr lang="en-US" sz="2800" dirty="0">
                <a:solidFill>
                  <a:srgbClr val="333333"/>
                </a:solidFill>
                <a:highlight>
                  <a:srgbClr val="FFFF00"/>
                </a:highlight>
                <a:latin typeface="Montserrat" panose="00000500000000000000" pitchFamily="2" charset="0"/>
                <a:ea typeface="Roboto Slab" pitchFamily="2" charset="0"/>
              </a:rPr>
              <a:t> </a:t>
            </a:r>
          </a:p>
          <a:p>
            <a:pPr marL="457200" indent="-457200">
              <a:buFont typeface="Arial" panose="020B0604020202020204" pitchFamily="34" charset="0"/>
              <a:buChar char="•"/>
            </a:pPr>
            <a:endParaRPr lang="en-US" sz="28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800" dirty="0">
                <a:solidFill>
                  <a:srgbClr val="333333"/>
                </a:solidFill>
                <a:latin typeface="Montserrat" panose="00000500000000000000" pitchFamily="2" charset="0"/>
                <a:ea typeface="Roboto Slab" pitchFamily="2" charset="0"/>
              </a:rPr>
              <a:t>Stock Sale or Asset Sale</a:t>
            </a:r>
          </a:p>
          <a:p>
            <a:pPr marL="457200" indent="-457200">
              <a:buFont typeface="Arial" panose="020B0604020202020204" pitchFamily="34" charset="0"/>
              <a:buChar char="•"/>
            </a:pPr>
            <a:endParaRPr lang="en-US" sz="2800" dirty="0">
              <a:solidFill>
                <a:srgbClr val="333333"/>
              </a:solidFill>
              <a:latin typeface="Montserrat" panose="00000500000000000000" pitchFamily="2" charset="0"/>
              <a:ea typeface="Roboto Slab" pitchFamily="2" charset="0"/>
            </a:endParaRPr>
          </a:p>
          <a:p>
            <a:pPr marL="457200" indent="-457200">
              <a:buFont typeface="Arial" panose="020B0604020202020204" pitchFamily="34" charset="0"/>
              <a:buChar char="•"/>
            </a:pPr>
            <a:r>
              <a:rPr lang="en-US" sz="2800" dirty="0">
                <a:solidFill>
                  <a:srgbClr val="333333"/>
                </a:solidFill>
                <a:latin typeface="Montserrat" panose="00000500000000000000" pitchFamily="2" charset="0"/>
                <a:ea typeface="Roboto Slab" pitchFamily="2" charset="0"/>
              </a:rPr>
              <a:t>What you need to request and understand from your seller</a:t>
            </a:r>
          </a:p>
        </p:txBody>
      </p:sp>
      <p:sp>
        <p:nvSpPr>
          <p:cNvPr id="7" name="Title 1">
            <a:extLst>
              <a:ext uri="{FF2B5EF4-FFF2-40B4-BE49-F238E27FC236}">
                <a16:creationId xmlns:a16="http://schemas.microsoft.com/office/drawing/2014/main" id="{8CF6074D-0E40-45C6-9670-2052D9BC164D}"/>
              </a:ext>
            </a:extLst>
          </p:cNvPr>
          <p:cNvSpPr txBox="1">
            <a:spLocks/>
          </p:cNvSpPr>
          <p:nvPr/>
        </p:nvSpPr>
        <p:spPr>
          <a:xfrm>
            <a:off x="1544257" y="479024"/>
            <a:ext cx="8747607" cy="1077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24E"/>
                </a:solidFill>
                <a:latin typeface="Montserrat ExtraBold" panose="00000900000000000000" pitchFamily="2" charset="0"/>
              </a:rPr>
              <a:t>PPP loan notes “typically” include events of default!</a:t>
            </a:r>
          </a:p>
        </p:txBody>
      </p:sp>
    </p:spTree>
    <p:extLst>
      <p:ext uri="{BB962C8B-B14F-4D97-AF65-F5344CB8AC3E}">
        <p14:creationId xmlns:p14="http://schemas.microsoft.com/office/powerpoint/2010/main" val="309903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1">
            <a:extLst>
              <a:ext uri="{FF2B5EF4-FFF2-40B4-BE49-F238E27FC236}">
                <a16:creationId xmlns:a16="http://schemas.microsoft.com/office/drawing/2014/main" id="{77AC5048-4D2B-499C-9CD5-5A42A826D2A5}"/>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
        <p:nvSpPr>
          <p:cNvPr id="5" name="TextBox 4">
            <a:extLst>
              <a:ext uri="{FF2B5EF4-FFF2-40B4-BE49-F238E27FC236}">
                <a16:creationId xmlns:a16="http://schemas.microsoft.com/office/drawing/2014/main" id="{79DF2E9C-7072-49F3-8ADD-009E6EB59143}"/>
              </a:ext>
            </a:extLst>
          </p:cNvPr>
          <p:cNvSpPr txBox="1"/>
          <p:nvPr/>
        </p:nvSpPr>
        <p:spPr>
          <a:xfrm>
            <a:off x="671395" y="2090172"/>
            <a:ext cx="10257668" cy="3554819"/>
          </a:xfrm>
          <a:prstGeom prst="rect">
            <a:avLst/>
          </a:prstGeom>
          <a:noFill/>
        </p:spPr>
        <p:txBody>
          <a:bodyPr wrap="square" rtlCol="0">
            <a:spAutoFit/>
          </a:bodyPr>
          <a:lstStyle/>
          <a:p>
            <a:r>
              <a:rPr lang="en-US" sz="900" i="1" dirty="0"/>
              <a:t>From the SBA:</a:t>
            </a:r>
            <a:endParaRPr lang="en-US" sz="900" dirty="0"/>
          </a:p>
          <a:p>
            <a:r>
              <a:rPr lang="en-US" sz="900" i="1" dirty="0">
                <a:highlight>
                  <a:srgbClr val="FFFF00"/>
                </a:highlight>
              </a:rPr>
              <a:t>I can provide you with the most current guidance we have received regarding the change of an ownership of a business who has received benefit of PPP financing</a:t>
            </a:r>
            <a:endParaRPr lang="en-US" sz="900" dirty="0">
              <a:highlight>
                <a:srgbClr val="FFFF00"/>
              </a:highlight>
            </a:endParaRPr>
          </a:p>
          <a:p>
            <a:r>
              <a:rPr lang="en-US" sz="900" i="1" dirty="0"/>
              <a:t> As a Delegated Lender under the PPP program, a Lender would follow the SOP 50 10 5 ( K) 327 Matrix and in particular the Footnote Item no. 17,  which has been attached for your reference, when the principals / ownership of the borrowing entity is changing.  NOTE: SBA does not review documentation relied upon to be read and approved by a Delegated Lender.</a:t>
            </a:r>
            <a:endParaRPr lang="en-US" sz="900" dirty="0"/>
          </a:p>
          <a:p>
            <a:r>
              <a:rPr lang="en-US" sz="900" i="1" dirty="0"/>
              <a:t> Keep in mind the PPP loan's proceeds were not funded as part of a project to finance a change of ownership.  They were specifically issued for the benefit of the borrowing business entity's payroll and other operating expenses, etc., as originally reported in </a:t>
            </a:r>
            <a:r>
              <a:rPr lang="en-US" sz="900" i="1" dirty="0" err="1"/>
              <a:t>Etran</a:t>
            </a:r>
            <a:r>
              <a:rPr lang="en-US" sz="900" i="1" dirty="0"/>
              <a:t>. </a:t>
            </a:r>
            <a:endParaRPr lang="en-US" sz="900" dirty="0"/>
          </a:p>
          <a:p>
            <a:r>
              <a:rPr lang="en-US" sz="900" i="1" dirty="0"/>
              <a:t> A PPP borrower may sell their business during the period when the PPP loan is outstanding and before forgiveness has been granted.  In such a scenario, the seller and buyer must work with the lender (or the Lender that is servicing the PPP loan) to have the buyer assume the PPP loan and continue to use any remaining PPP loan proceeds for payroll costs and other eligible payments of mortgage interest, rent and/or utilities in accordance with PPP requirements.  If the buyer applies for loan forgiveness, the buyer will be subject to all applicable reductions and any issues related to eligibility that would have applied to the seller, including the possibility that forgiveness will be denied in whole or in part.  (Only the buyer will be able to apply for forgiveness in this scenario.)</a:t>
            </a:r>
            <a:endParaRPr lang="en-US" sz="900" dirty="0"/>
          </a:p>
          <a:p>
            <a:r>
              <a:rPr lang="en-US" sz="900" i="1" dirty="0"/>
              <a:t> If the business entity is now party to a stock/membership transfer agreement or stock/membership redemption agreement; whereby, the principal holders are selling their interest to either a new third party buyer(s) or the business entity will be redeeming a current holder(s) shares/interest, the PPP loan will always remain in the name of the original entity with the principals' ownership being updated in accordance with the Purchase/Redemption Agreement's provision, in </a:t>
            </a:r>
            <a:r>
              <a:rPr lang="en-US" sz="900" i="1" dirty="0" err="1"/>
              <a:t>Etran</a:t>
            </a:r>
            <a:r>
              <a:rPr lang="en-US" sz="900" i="1" dirty="0"/>
              <a:t>.  The terms and obligations of the PPP guaranty and its requirements to be able to submit for forgiveness are highly recommended to be acknowledged in the Agreement, in order for the new principals to understand the PPP guaranty process.  </a:t>
            </a:r>
            <a:endParaRPr lang="en-US" sz="900" dirty="0"/>
          </a:p>
          <a:p>
            <a:r>
              <a:rPr lang="en-US" sz="900" i="1" dirty="0"/>
              <a:t> In order to update </a:t>
            </a:r>
            <a:r>
              <a:rPr lang="en-US" sz="900" i="1" dirty="0" err="1"/>
              <a:t>Etran</a:t>
            </a:r>
            <a:r>
              <a:rPr lang="en-US" sz="900" i="1" dirty="0"/>
              <a:t> in accordance with the above guidelines, a Lender should be prepared to provide: </a:t>
            </a:r>
            <a:endParaRPr lang="en-US" sz="900" dirty="0"/>
          </a:p>
          <a:p>
            <a:pPr marL="228600" lvl="0" indent="-228600">
              <a:buFont typeface="+mj-lt"/>
              <a:buAutoNum type="arabicPeriod"/>
            </a:pPr>
            <a:r>
              <a:rPr lang="en-US" sz="900" i="1" dirty="0"/>
              <a:t>Confirmation that Lender has reviewed the Stock/Membership Purchase/ Redemption or Asset Purchase Agreement and determined the document has incorporated the specific requirements of the  PPP Guaranty as originally issued, and has disclosed these requirements to both the Seller(s) and the Buyer(s).  NOTE:  </a:t>
            </a:r>
            <a:r>
              <a:rPr lang="en-US" sz="900" i="1" u="sng" dirty="0">
                <a:hlinkClick r:id="rId3"/>
              </a:rPr>
              <a:t>7aQuestions@sba.gov</a:t>
            </a:r>
            <a:r>
              <a:rPr lang="en-US" sz="900" i="1" dirty="0"/>
              <a:t> nor </a:t>
            </a:r>
            <a:r>
              <a:rPr lang="en-US" sz="900" i="1" u="sng" dirty="0">
                <a:hlinkClick r:id="rId4"/>
              </a:rPr>
              <a:t>7aloanmods@sba.gov</a:t>
            </a:r>
            <a:r>
              <a:rPr lang="en-US" sz="900" i="1" dirty="0"/>
              <a:t> does not review purchase agreements. </a:t>
            </a:r>
            <a:endParaRPr lang="en-US" sz="900" dirty="0"/>
          </a:p>
          <a:p>
            <a:pPr marL="228600" lvl="0" indent="-228600">
              <a:buFont typeface="+mj-lt"/>
              <a:buAutoNum type="arabicPeriod"/>
            </a:pPr>
            <a:r>
              <a:rPr lang="en-US" sz="900" i="1" dirty="0"/>
              <a:t>Confirmation that Lender has completed a third party validation for the new EIN#s belonging to the new entity owners and SSN#s belonging to 100% of the principals of the Borrower Entity, who is/are scheduled to be represented in </a:t>
            </a:r>
            <a:r>
              <a:rPr lang="en-US" sz="900" i="1" dirty="0" err="1"/>
              <a:t>ETran</a:t>
            </a:r>
            <a:r>
              <a:rPr lang="en-US" sz="900" i="1" dirty="0"/>
              <a:t>. A copy of the IRS EIN Assignment Letter is required to be provided as may be applicable. </a:t>
            </a:r>
            <a:endParaRPr lang="en-US" sz="900" dirty="0"/>
          </a:p>
          <a:p>
            <a:pPr marL="228600" lvl="0" indent="-228600">
              <a:buFont typeface="+mj-lt"/>
              <a:buAutoNum type="arabicPeriod"/>
            </a:pPr>
            <a:r>
              <a:rPr lang="en-US" sz="900" i="1" dirty="0"/>
              <a:t>Submit all necessary information needed for SBA to complete the Principal's screen(s) in </a:t>
            </a:r>
            <a:r>
              <a:rPr lang="en-US" sz="900" i="1" dirty="0" err="1"/>
              <a:t>ETran</a:t>
            </a:r>
            <a:r>
              <a:rPr lang="en-US" sz="900" i="1" dirty="0"/>
              <a:t> for each new principal. Confirm if the timing of the closing of the transaction would be occurring after the forgiveness period has passed for the PPP Loan. </a:t>
            </a:r>
            <a:endParaRPr lang="en-US" sz="900" dirty="0"/>
          </a:p>
          <a:p>
            <a:pPr marL="228600" lvl="0" indent="-228600">
              <a:buFont typeface="+mj-lt"/>
              <a:buAutoNum type="arabicPeriod"/>
            </a:pPr>
            <a:r>
              <a:rPr lang="en-US" sz="900" i="1" dirty="0">
                <a:highlight>
                  <a:srgbClr val="FFFF00"/>
                </a:highlight>
              </a:rPr>
              <a:t>Lender is reminded that they are responsible for the review of any /all documentation related to this action.</a:t>
            </a:r>
            <a:endParaRPr lang="en-US" sz="900" dirty="0">
              <a:highlight>
                <a:srgbClr val="FFFF00"/>
              </a:highlight>
            </a:endParaRPr>
          </a:p>
          <a:p>
            <a:br>
              <a:rPr lang="en-US" sz="900" dirty="0"/>
            </a:br>
            <a:r>
              <a:rPr lang="en-US" sz="900" i="1" dirty="0"/>
              <a:t> Once received and reviewed, SBA does not provide a forward commitment as may be related to any of the provisions of the PPP guaranty.</a:t>
            </a:r>
            <a:endParaRPr lang="en-US" sz="900" dirty="0"/>
          </a:p>
          <a:p>
            <a:r>
              <a:rPr lang="en-US" sz="900" i="1" dirty="0"/>
              <a:t> Please let us know if you have any further questions</a:t>
            </a:r>
            <a:endParaRPr lang="en-US" sz="900" dirty="0"/>
          </a:p>
        </p:txBody>
      </p:sp>
      <p:sp>
        <p:nvSpPr>
          <p:cNvPr id="7" name="Title 1">
            <a:extLst>
              <a:ext uri="{FF2B5EF4-FFF2-40B4-BE49-F238E27FC236}">
                <a16:creationId xmlns:a16="http://schemas.microsoft.com/office/drawing/2014/main" id="{8CF6074D-0E40-45C6-9670-2052D9BC164D}"/>
              </a:ext>
            </a:extLst>
          </p:cNvPr>
          <p:cNvSpPr txBox="1">
            <a:spLocks/>
          </p:cNvSpPr>
          <p:nvPr/>
        </p:nvSpPr>
        <p:spPr>
          <a:xfrm>
            <a:off x="1544257" y="479024"/>
            <a:ext cx="8747607" cy="10772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24E"/>
                </a:solidFill>
                <a:latin typeface="Montserrat ExtraBold" panose="00000900000000000000" pitchFamily="2" charset="0"/>
              </a:rPr>
              <a:t>PPP loans can be in place during an acquisition, just do the following.</a:t>
            </a:r>
          </a:p>
        </p:txBody>
      </p:sp>
    </p:spTree>
    <p:extLst>
      <p:ext uri="{BB962C8B-B14F-4D97-AF65-F5344CB8AC3E}">
        <p14:creationId xmlns:p14="http://schemas.microsoft.com/office/powerpoint/2010/main" val="5789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1">
            <a:extLst>
              <a:ext uri="{FF2B5EF4-FFF2-40B4-BE49-F238E27FC236}">
                <a16:creationId xmlns:a16="http://schemas.microsoft.com/office/drawing/2014/main" id="{77AC5048-4D2B-499C-9CD5-5A42A826D2A5}"/>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
        <p:nvSpPr>
          <p:cNvPr id="5" name="TextBox 4">
            <a:extLst>
              <a:ext uri="{FF2B5EF4-FFF2-40B4-BE49-F238E27FC236}">
                <a16:creationId xmlns:a16="http://schemas.microsoft.com/office/drawing/2014/main" id="{79DF2E9C-7072-49F3-8ADD-009E6EB59143}"/>
              </a:ext>
            </a:extLst>
          </p:cNvPr>
          <p:cNvSpPr txBox="1"/>
          <p:nvPr/>
        </p:nvSpPr>
        <p:spPr>
          <a:xfrm>
            <a:off x="599677" y="1568823"/>
            <a:ext cx="10257668" cy="5663089"/>
          </a:xfrm>
          <a:prstGeom prst="rect">
            <a:avLst/>
          </a:prstGeom>
          <a:noFill/>
        </p:spPr>
        <p:txBody>
          <a:bodyPr wrap="square" rtlCol="0">
            <a:spAutoFit/>
          </a:bodyPr>
          <a:lstStyle/>
          <a:p>
            <a:endParaRPr lang="en-US" dirty="0"/>
          </a:p>
          <a:p>
            <a:pPr marL="457200" indent="-457200">
              <a:buFont typeface="Arial" panose="020B0604020202020204" pitchFamily="34" charset="0"/>
              <a:buChar char="•"/>
            </a:pPr>
            <a:r>
              <a:rPr lang="en-US" sz="2800" dirty="0"/>
              <a:t>Request a copy of your seller’s PPP loan note and understand the lender’s level of experience in SBA and their ability to assist.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solidFill>
                  <a:srgbClr val="333333"/>
                </a:solidFill>
                <a:ea typeface="Roboto Slab" pitchFamily="2" charset="0"/>
              </a:rPr>
              <a:t>Understand exactly when your seller can apply for forgiveness and be sure he is prepared to do so</a:t>
            </a:r>
          </a:p>
          <a:p>
            <a:pPr marL="457200" indent="-457200">
              <a:buFont typeface="Arial" panose="020B0604020202020204" pitchFamily="34" charset="0"/>
              <a:buChar char="•"/>
            </a:pPr>
            <a:endParaRPr lang="en-US" sz="2800" dirty="0">
              <a:solidFill>
                <a:srgbClr val="333333"/>
              </a:solidFill>
              <a:ea typeface="Roboto Slab" pitchFamily="2" charset="0"/>
            </a:endParaRPr>
          </a:p>
          <a:p>
            <a:r>
              <a:rPr lang="en-US" sz="2800" dirty="0">
                <a:solidFill>
                  <a:srgbClr val="00724E"/>
                </a:solidFill>
                <a:ea typeface="Roboto Slab" pitchFamily="2" charset="0"/>
              </a:rPr>
              <a:t>2 Ways you can close your transaction today using SBA funds</a:t>
            </a:r>
          </a:p>
          <a:p>
            <a:endParaRPr lang="en-US" sz="2800" dirty="0">
              <a:solidFill>
                <a:srgbClr val="00724E"/>
              </a:solidFill>
              <a:ea typeface="Roboto Slab" pitchFamily="2" charset="0"/>
            </a:endParaRPr>
          </a:p>
          <a:p>
            <a:pPr marL="457200" indent="-457200">
              <a:buFont typeface="Arial" panose="020B0604020202020204" pitchFamily="34" charset="0"/>
              <a:buChar char="•"/>
            </a:pPr>
            <a:r>
              <a:rPr lang="en-US" sz="2800" dirty="0">
                <a:solidFill>
                  <a:srgbClr val="333333"/>
                </a:solidFill>
                <a:ea typeface="Roboto Slab" pitchFamily="2" charset="0"/>
              </a:rPr>
              <a:t>Payoff the PPP loan in full prior to closing</a:t>
            </a:r>
          </a:p>
          <a:p>
            <a:pPr marL="457200" indent="-457200">
              <a:buFont typeface="Arial" panose="020B0604020202020204" pitchFamily="34" charset="0"/>
              <a:buChar char="•"/>
            </a:pPr>
            <a:r>
              <a:rPr lang="en-US" sz="2800" dirty="0">
                <a:solidFill>
                  <a:srgbClr val="333333"/>
                </a:solidFill>
                <a:ea typeface="Roboto Slab" pitchFamily="2" charset="0"/>
              </a:rPr>
              <a:t>Receive forgiveness prior to closing</a:t>
            </a:r>
          </a:p>
          <a:p>
            <a:endParaRPr lang="en-US" sz="2800" dirty="0">
              <a:solidFill>
                <a:srgbClr val="333333"/>
              </a:solidFill>
              <a:latin typeface="Montserrat" panose="00000500000000000000" pitchFamily="2" charset="0"/>
              <a:ea typeface="Roboto Slab" pitchFamily="2" charset="0"/>
            </a:endParaRPr>
          </a:p>
          <a:p>
            <a:endParaRPr lang="en-US" sz="2800" dirty="0">
              <a:solidFill>
                <a:srgbClr val="333333"/>
              </a:solidFill>
              <a:latin typeface="Montserrat" panose="00000500000000000000" pitchFamily="2" charset="0"/>
              <a:ea typeface="Roboto Slab" pitchFamily="2" charset="0"/>
            </a:endParaRPr>
          </a:p>
        </p:txBody>
      </p:sp>
      <p:sp>
        <p:nvSpPr>
          <p:cNvPr id="7" name="Title 1">
            <a:extLst>
              <a:ext uri="{FF2B5EF4-FFF2-40B4-BE49-F238E27FC236}">
                <a16:creationId xmlns:a16="http://schemas.microsoft.com/office/drawing/2014/main" id="{8CF6074D-0E40-45C6-9670-2052D9BC164D}"/>
              </a:ext>
            </a:extLst>
          </p:cNvPr>
          <p:cNvSpPr txBox="1">
            <a:spLocks/>
          </p:cNvSpPr>
          <p:nvPr/>
        </p:nvSpPr>
        <p:spPr>
          <a:xfrm>
            <a:off x="1544257" y="479024"/>
            <a:ext cx="8747607" cy="134977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24E"/>
                </a:solidFill>
                <a:latin typeface="Montserrat ExtraBold" panose="00000900000000000000" pitchFamily="2" charset="0"/>
              </a:rPr>
              <a:t>What you can do today to help your seller</a:t>
            </a:r>
          </a:p>
          <a:p>
            <a:endParaRPr lang="en-US" sz="3200" dirty="0">
              <a:solidFill>
                <a:srgbClr val="00724E"/>
              </a:solidFill>
              <a:latin typeface="Montserrat ExtraBold" panose="00000900000000000000" pitchFamily="2" charset="0"/>
            </a:endParaRPr>
          </a:p>
          <a:p>
            <a:pPr algn="ctr"/>
            <a:r>
              <a:rPr lang="en-US" sz="1600" dirty="0">
                <a:solidFill>
                  <a:srgbClr val="00724E"/>
                </a:solidFill>
                <a:latin typeface="Montserrat ExtraBold" panose="00000900000000000000" pitchFamily="2" charset="0"/>
              </a:rPr>
              <a:t>Understanding that 5,300 lenders were included in PPP loans and </a:t>
            </a:r>
          </a:p>
          <a:p>
            <a:pPr algn="ctr"/>
            <a:r>
              <a:rPr lang="en-US" sz="1600" dirty="0">
                <a:solidFill>
                  <a:srgbClr val="00724E"/>
                </a:solidFill>
                <a:latin typeface="Montserrat ExtraBold" panose="00000900000000000000" pitchFamily="2" charset="0"/>
              </a:rPr>
              <a:t>in a typical year only 1,800 are active SBA lenders</a:t>
            </a:r>
          </a:p>
        </p:txBody>
      </p:sp>
    </p:spTree>
    <p:extLst>
      <p:ext uri="{BB962C8B-B14F-4D97-AF65-F5344CB8AC3E}">
        <p14:creationId xmlns:p14="http://schemas.microsoft.com/office/powerpoint/2010/main" val="11479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67B1A0-49E5-4206-B1AD-E00150D7CEF8}"/>
              </a:ext>
            </a:extLst>
          </p:cNvPr>
          <p:cNvSpPr txBox="1"/>
          <p:nvPr/>
        </p:nvSpPr>
        <p:spPr>
          <a:xfrm>
            <a:off x="2171628" y="335741"/>
            <a:ext cx="7237285" cy="584775"/>
          </a:xfrm>
          <a:prstGeom prst="rect">
            <a:avLst/>
          </a:prstGeom>
          <a:noFill/>
        </p:spPr>
        <p:txBody>
          <a:bodyPr wrap="square" rtlCol="0">
            <a:spAutoFit/>
          </a:bodyPr>
          <a:lstStyle/>
          <a:p>
            <a:r>
              <a:rPr lang="en-US" sz="3200" dirty="0">
                <a:solidFill>
                  <a:srgbClr val="00724E"/>
                </a:solidFill>
                <a:latin typeface="Montserrat ExtraBold" panose="00000900000000000000" pitchFamily="2" charset="0"/>
              </a:rPr>
              <a:t>Getting Creative with Financing</a:t>
            </a:r>
          </a:p>
        </p:txBody>
      </p:sp>
      <p:sp>
        <p:nvSpPr>
          <p:cNvPr id="4" name="TextBox 3">
            <a:extLst>
              <a:ext uri="{FF2B5EF4-FFF2-40B4-BE49-F238E27FC236}">
                <a16:creationId xmlns:a16="http://schemas.microsoft.com/office/drawing/2014/main" id="{270B2F38-27F7-4050-9431-5841D708225B}"/>
              </a:ext>
            </a:extLst>
          </p:cNvPr>
          <p:cNvSpPr txBox="1"/>
          <p:nvPr/>
        </p:nvSpPr>
        <p:spPr>
          <a:xfrm>
            <a:off x="671302" y="1351508"/>
            <a:ext cx="10389325" cy="4893647"/>
          </a:xfrm>
          <a:prstGeom prst="rect">
            <a:avLst/>
          </a:prstGeom>
          <a:noFill/>
        </p:spPr>
        <p:txBody>
          <a:bodyPr wrap="square" rtlCol="0">
            <a:spAutoFit/>
          </a:bodyPr>
          <a:lstStyle/>
          <a:p>
            <a:r>
              <a:rPr lang="en-US" sz="2400" dirty="0">
                <a:solidFill>
                  <a:srgbClr val="00724E"/>
                </a:solidFill>
                <a:latin typeface="Montserrat ExtraBold" panose="00000900000000000000" pitchFamily="2" charset="0"/>
                <a:ea typeface="Roboto Slab" pitchFamily="2" charset="0"/>
              </a:rPr>
              <a:t>Four types of financing options for the short term:</a:t>
            </a:r>
          </a:p>
          <a:p>
            <a:pPr marL="285750" indent="-285750">
              <a:buFont typeface="Arial" panose="020B0604020202020204" pitchFamily="34" charset="0"/>
              <a:buChar char="•"/>
            </a:pPr>
            <a:endParaRPr lang="en-US" sz="2400" dirty="0">
              <a:latin typeface="Montserrat ExtraBold" panose="00000900000000000000" pitchFamily="2" charset="0"/>
              <a:ea typeface="Roboto Slab" pitchFamily="2" charset="0"/>
            </a:endParaRPr>
          </a:p>
          <a:p>
            <a:pPr marL="457200" indent="-457200">
              <a:buFont typeface="+mj-lt"/>
              <a:buAutoNum type="arabicPeriod"/>
            </a:pPr>
            <a:r>
              <a:rPr lang="en-US" sz="2400" dirty="0">
                <a:latin typeface="Montserrat" panose="00000500000000000000" pitchFamily="2" charset="0"/>
                <a:ea typeface="Roboto Slab" pitchFamily="2" charset="0"/>
              </a:rPr>
              <a:t>Seller financing </a:t>
            </a:r>
          </a:p>
          <a:p>
            <a:pPr marL="457200" indent="-457200">
              <a:buFont typeface="+mj-lt"/>
              <a:buAutoNum type="arabicPeriod"/>
            </a:pPr>
            <a:endParaRPr lang="en-US" sz="2400" dirty="0">
              <a:latin typeface="Montserrat" panose="00000500000000000000" pitchFamily="2" charset="0"/>
              <a:ea typeface="Roboto Slab" pitchFamily="2" charset="0"/>
            </a:endParaRPr>
          </a:p>
          <a:p>
            <a:pPr marL="457200" indent="-457200">
              <a:buFont typeface="+mj-lt"/>
              <a:buAutoNum type="arabicPeriod"/>
            </a:pPr>
            <a:r>
              <a:rPr lang="en-US" sz="2400" dirty="0">
                <a:latin typeface="Montserrat" panose="00000500000000000000" pitchFamily="2" charset="0"/>
                <a:ea typeface="Roboto Slab" pitchFamily="2" charset="0"/>
              </a:rPr>
              <a:t>SBA financing</a:t>
            </a:r>
          </a:p>
          <a:p>
            <a:pPr marL="457200" indent="-457200">
              <a:buFont typeface="+mj-lt"/>
              <a:buAutoNum type="arabicPeriod"/>
            </a:pPr>
            <a:endParaRPr lang="en-US" sz="2400" dirty="0">
              <a:latin typeface="Montserrat" panose="00000500000000000000" pitchFamily="2" charset="0"/>
              <a:ea typeface="Roboto Slab" pitchFamily="2" charset="0"/>
            </a:endParaRPr>
          </a:p>
          <a:p>
            <a:pPr marL="457200" indent="-457200">
              <a:buFont typeface="+mj-lt"/>
              <a:buAutoNum type="arabicPeriod"/>
            </a:pPr>
            <a:r>
              <a:rPr lang="en-US" sz="2400" dirty="0">
                <a:latin typeface="Montserrat" panose="00000500000000000000" pitchFamily="2" charset="0"/>
                <a:ea typeface="Roboto Slab" pitchFamily="2" charset="0"/>
              </a:rPr>
              <a:t>Earn-outs</a:t>
            </a:r>
          </a:p>
          <a:p>
            <a:pPr marL="457200" indent="-457200">
              <a:buFont typeface="+mj-lt"/>
              <a:buAutoNum type="arabicPeriod"/>
            </a:pPr>
            <a:endParaRPr lang="en-US" sz="2400" dirty="0">
              <a:latin typeface="Montserrat" panose="00000500000000000000" pitchFamily="2" charset="0"/>
              <a:ea typeface="Roboto Slab" pitchFamily="2" charset="0"/>
            </a:endParaRPr>
          </a:p>
          <a:p>
            <a:pPr marL="457200" indent="-457200">
              <a:buFont typeface="+mj-lt"/>
              <a:buAutoNum type="arabicPeriod"/>
            </a:pPr>
            <a:r>
              <a:rPr lang="en-US" sz="2400" dirty="0">
                <a:latin typeface="Montserrat" panose="00000500000000000000" pitchFamily="2" charset="0"/>
                <a:ea typeface="Roboto Slab" pitchFamily="2" charset="0"/>
              </a:rPr>
              <a:t>Forgivable seller notes</a:t>
            </a:r>
          </a:p>
          <a:p>
            <a:pPr marL="285750" indent="-285750">
              <a:buFont typeface="Arial" panose="020B0604020202020204" pitchFamily="34" charset="0"/>
              <a:buChar char="•"/>
            </a:pPr>
            <a:endParaRPr lang="en-US" sz="2400" dirty="0">
              <a:latin typeface="Montserrat" panose="00000500000000000000" pitchFamily="2" charset="0"/>
              <a:ea typeface="Roboto Slab" pitchFamily="2" charset="0"/>
            </a:endParaRPr>
          </a:p>
          <a:p>
            <a:endParaRPr lang="en-US" sz="2400" dirty="0">
              <a:solidFill>
                <a:srgbClr val="00724E"/>
              </a:solidFill>
              <a:latin typeface="Montserrat" panose="00000500000000000000" pitchFamily="2" charset="0"/>
              <a:ea typeface="Roboto Slab" pitchFamily="2" charset="0"/>
            </a:endParaRPr>
          </a:p>
          <a:p>
            <a:endParaRPr lang="en-US" sz="2400" dirty="0">
              <a:solidFill>
                <a:srgbClr val="00724E"/>
              </a:solidFill>
              <a:latin typeface="Montserrat" panose="00000500000000000000" pitchFamily="2" charset="0"/>
              <a:ea typeface="Roboto Slab" pitchFamily="2" charset="0"/>
            </a:endParaRPr>
          </a:p>
          <a:p>
            <a:r>
              <a:rPr lang="en-US" sz="2400" dirty="0">
                <a:solidFill>
                  <a:srgbClr val="00724E"/>
                </a:solidFill>
                <a:latin typeface="Montserrat" panose="00000500000000000000" pitchFamily="2" charset="0"/>
                <a:ea typeface="Roboto Slab" pitchFamily="2" charset="0"/>
              </a:rPr>
              <a:t>How creative should you get with each one?</a:t>
            </a:r>
          </a:p>
        </p:txBody>
      </p:sp>
      <p:sp>
        <p:nvSpPr>
          <p:cNvPr id="5" name="Footer Placeholder 11">
            <a:extLst>
              <a:ext uri="{FF2B5EF4-FFF2-40B4-BE49-F238E27FC236}">
                <a16:creationId xmlns:a16="http://schemas.microsoft.com/office/drawing/2014/main" id="{E3306552-5957-4B4E-8938-91A80FEF0D6C}"/>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pic>
        <p:nvPicPr>
          <p:cNvPr id="6" name="Picture 5" descr="A picture containing text, book&#10;&#10;Description automatically generated">
            <a:extLst>
              <a:ext uri="{FF2B5EF4-FFF2-40B4-BE49-F238E27FC236}">
                <a16:creationId xmlns:a16="http://schemas.microsoft.com/office/drawing/2014/main" id="{86F8A172-E55D-4F80-8F7A-2EDABEFC1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156" y="2230055"/>
            <a:ext cx="3136552" cy="3136552"/>
          </a:xfrm>
          <a:prstGeom prst="rect">
            <a:avLst/>
          </a:prstGeom>
        </p:spPr>
      </p:pic>
    </p:spTree>
    <p:extLst>
      <p:ext uri="{BB962C8B-B14F-4D97-AF65-F5344CB8AC3E}">
        <p14:creationId xmlns:p14="http://schemas.microsoft.com/office/powerpoint/2010/main" val="31195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4">
                                            <p:txEl>
                                              <p:pRg st="4" end="4"/>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4">
                                            <p:txEl>
                                              <p:pRg st="8" end="8"/>
                                            </p:txEl>
                                          </p:spTgt>
                                        </p:tgtEl>
                                        <p:attrNameLst>
                                          <p:attrName>style.visibility</p:attrName>
                                        </p:attrNameLst>
                                      </p:cBhvr>
                                      <p:to>
                                        <p:strVal val="visible"/>
                                      </p:to>
                                    </p:set>
                                  </p:childTnLst>
                                </p:cTn>
                              </p:par>
                            </p:childTnLst>
                          </p:cTn>
                        </p:par>
                        <p:par>
                          <p:cTn id="16" fill="hold">
                            <p:stCondLst>
                              <p:cond delay="4500"/>
                            </p:stCondLst>
                            <p:childTnLst>
                              <p:par>
                                <p:cTn id="17" presetID="2" presetClass="entr" presetSubtype="4" fill="hold" nodeType="afterEffect">
                                  <p:stCondLst>
                                    <p:cond delay="1500"/>
                                  </p:stCondLst>
                                  <p:childTnLst>
                                    <p:set>
                                      <p:cBhvr>
                                        <p:cTn id="18" dur="1" fill="hold">
                                          <p:stCondLst>
                                            <p:cond delay="0"/>
                                          </p:stCondLst>
                                        </p:cTn>
                                        <p:tgtEl>
                                          <p:spTgt spid="4">
                                            <p:txEl>
                                              <p:pRg st="12" end="12"/>
                                            </p:txEl>
                                          </p:spTgt>
                                        </p:tgtEl>
                                        <p:attrNameLst>
                                          <p:attrName>style.visibility</p:attrName>
                                        </p:attrNameLst>
                                      </p:cBhvr>
                                      <p:to>
                                        <p:strVal val="visible"/>
                                      </p:to>
                                    </p:set>
                                    <p:anim calcmode="lin" valueType="num">
                                      <p:cBhvr additive="base">
                                        <p:cTn id="1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D00ED6-9231-47A1-B688-8A65A068F493}"/>
              </a:ext>
            </a:extLst>
          </p:cNvPr>
          <p:cNvSpPr txBox="1"/>
          <p:nvPr/>
        </p:nvSpPr>
        <p:spPr>
          <a:xfrm>
            <a:off x="1816142" y="427877"/>
            <a:ext cx="7168060" cy="830997"/>
          </a:xfrm>
          <a:prstGeom prst="rect">
            <a:avLst/>
          </a:prstGeom>
          <a:noFill/>
        </p:spPr>
        <p:txBody>
          <a:bodyPr wrap="square" rtlCol="0">
            <a:spAutoFit/>
          </a:bodyPr>
          <a:lstStyle/>
          <a:p>
            <a:r>
              <a:rPr lang="en-US" sz="3200" dirty="0">
                <a:solidFill>
                  <a:srgbClr val="00724E"/>
                </a:solidFill>
                <a:latin typeface="Montserrat ExtraBold" panose="00000900000000000000" pitchFamily="2" charset="0"/>
              </a:rPr>
              <a:t>Seller financing options today</a:t>
            </a:r>
          </a:p>
          <a:p>
            <a:pPr algn="ctr"/>
            <a:r>
              <a:rPr lang="en-US" sz="1600" dirty="0">
                <a:latin typeface="Montserrat ExtraBold" panose="00000900000000000000" pitchFamily="2" charset="0"/>
              </a:rPr>
              <a:t>Usually not the most cost-effective method</a:t>
            </a:r>
          </a:p>
        </p:txBody>
      </p:sp>
      <p:sp>
        <p:nvSpPr>
          <p:cNvPr id="6" name="Footer Placeholder 11">
            <a:extLst>
              <a:ext uri="{FF2B5EF4-FFF2-40B4-BE49-F238E27FC236}">
                <a16:creationId xmlns:a16="http://schemas.microsoft.com/office/drawing/2014/main" id="{77AC5048-4D2B-499C-9CD5-5A42A826D2A5}"/>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
        <p:nvSpPr>
          <p:cNvPr id="5" name="TextBox 4">
            <a:extLst>
              <a:ext uri="{FF2B5EF4-FFF2-40B4-BE49-F238E27FC236}">
                <a16:creationId xmlns:a16="http://schemas.microsoft.com/office/drawing/2014/main" id="{79DF2E9C-7072-49F3-8ADD-009E6EB59143}"/>
              </a:ext>
            </a:extLst>
          </p:cNvPr>
          <p:cNvSpPr txBox="1"/>
          <p:nvPr/>
        </p:nvSpPr>
        <p:spPr>
          <a:xfrm>
            <a:off x="777644" y="1505606"/>
            <a:ext cx="10257668" cy="5016758"/>
          </a:xfrm>
          <a:prstGeom prst="rect">
            <a:avLst/>
          </a:prstGeom>
          <a:noFill/>
        </p:spPr>
        <p:txBody>
          <a:bodyPr wrap="square" rtlCol="0">
            <a:spAutoFit/>
          </a:bodyPr>
          <a:lstStyle/>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Very viable option today, mostly for smaller transactions under 1MM</a:t>
            </a:r>
          </a:p>
          <a:p>
            <a:pPr marL="800100" lvl="1" indent="-342900">
              <a:buFont typeface="Arial" panose="020B0604020202020204" pitchFamily="34" charset="0"/>
              <a:buChar char="•"/>
            </a:pPr>
            <a:r>
              <a:rPr lang="en-US" sz="1600" dirty="0">
                <a:solidFill>
                  <a:srgbClr val="333333"/>
                </a:solidFill>
                <a:latin typeface="Montserrat" panose="00000500000000000000" pitchFamily="2" charset="0"/>
                <a:ea typeface="Roboto Slab" pitchFamily="2" charset="0"/>
              </a:rPr>
              <a:t>Typically will demand a higher down payment– Maybe not in 2020</a:t>
            </a:r>
          </a:p>
          <a:p>
            <a:pPr marL="800100" lvl="1" indent="-342900">
              <a:buFont typeface="+mj-lt"/>
              <a:buAutoNum type="arabicPeriod"/>
            </a:pPr>
            <a:endParaRPr lang="en-US" sz="1600" dirty="0">
              <a:solidFill>
                <a:srgbClr val="333333"/>
              </a:solidFill>
              <a:latin typeface="Montserrat" panose="00000500000000000000" pitchFamily="2" charset="0"/>
              <a:ea typeface="Roboto Slab" pitchFamily="2" charset="0"/>
            </a:endParaRPr>
          </a:p>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Typical terms are 5 or 7 years in most seller notes</a:t>
            </a:r>
            <a:endParaRPr lang="en-US" sz="1600" dirty="0">
              <a:solidFill>
                <a:srgbClr val="00724E"/>
              </a:solidFill>
              <a:latin typeface="Montserrat" panose="00000500000000000000" pitchFamily="2" charset="0"/>
              <a:ea typeface="Roboto Slab" pitchFamily="2" charset="0"/>
            </a:endParaRPr>
          </a:p>
          <a:p>
            <a:pPr marL="800100" lvl="1" indent="-342900">
              <a:buFont typeface="Arial" panose="020B0604020202020204" pitchFamily="34" charset="0"/>
              <a:buChar char="•"/>
            </a:pPr>
            <a:r>
              <a:rPr lang="en-US" sz="1600" dirty="0">
                <a:solidFill>
                  <a:srgbClr val="333333"/>
                </a:solidFill>
                <a:latin typeface="Montserrat" panose="00000500000000000000" pitchFamily="2" charset="0"/>
                <a:ea typeface="Roboto Slab" pitchFamily="2" charset="0"/>
              </a:rPr>
              <a:t>The seller is able to remain in a UCC first position on the business and assets and can remain employed</a:t>
            </a:r>
          </a:p>
          <a:p>
            <a:pPr lvl="1"/>
            <a:endParaRPr lang="en-US" sz="1600" dirty="0">
              <a:solidFill>
                <a:srgbClr val="333333"/>
              </a:solidFill>
              <a:latin typeface="Montserrat" panose="00000500000000000000" pitchFamily="2" charset="0"/>
              <a:ea typeface="Roboto Slab" pitchFamily="2" charset="0"/>
            </a:endParaRPr>
          </a:p>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CANNOT refinance this seller note with SBA for a minimum of 24 months</a:t>
            </a:r>
          </a:p>
          <a:p>
            <a:pPr marL="800100" lvl="1" indent="-342900">
              <a:buFont typeface="Arial" panose="020B0604020202020204" pitchFamily="34" charset="0"/>
              <a:buChar char="•"/>
            </a:pPr>
            <a:r>
              <a:rPr lang="en-US" sz="1600" dirty="0">
                <a:latin typeface="Montserrat" panose="020B0604020202020204" charset="0"/>
                <a:ea typeface="Roboto Slab" pitchFamily="2" charset="0"/>
              </a:rPr>
              <a:t>SBA rule states there MUST be 24 consecutive, non-late payments before eligible</a:t>
            </a:r>
          </a:p>
          <a:p>
            <a:pPr marL="342900" indent="-342900">
              <a:buFont typeface="+mj-lt"/>
              <a:buAutoNum type="arabicPeriod"/>
            </a:pPr>
            <a:endParaRPr lang="en-US" sz="1600" dirty="0">
              <a:solidFill>
                <a:srgbClr val="00724E"/>
              </a:solidFill>
              <a:latin typeface="Montserrat ExtraBold" panose="00000900000000000000" pitchFamily="2" charset="0"/>
              <a:ea typeface="Roboto Slab" pitchFamily="2" charset="0"/>
            </a:endParaRPr>
          </a:p>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Can include earn outs</a:t>
            </a:r>
          </a:p>
          <a:p>
            <a:pPr marL="800100" lvl="1" indent="-342900">
              <a:buFont typeface="Arial" panose="020B0604020202020204" pitchFamily="34" charset="0"/>
              <a:buChar char="•"/>
            </a:pPr>
            <a:r>
              <a:rPr lang="en-US" sz="1600" dirty="0">
                <a:solidFill>
                  <a:srgbClr val="333333"/>
                </a:solidFill>
                <a:latin typeface="Montserrat" panose="00000500000000000000" pitchFamily="2" charset="0"/>
                <a:ea typeface="Roboto Slab" pitchFamily="2" charset="0"/>
              </a:rPr>
              <a:t>Earn outs are being tied to revenue recovery</a:t>
            </a:r>
          </a:p>
          <a:p>
            <a:pPr marL="342900" indent="-342900">
              <a:buFont typeface="+mj-lt"/>
              <a:buAutoNum type="arabicPeriod"/>
            </a:pPr>
            <a:endParaRPr lang="en-US" sz="1600" dirty="0">
              <a:solidFill>
                <a:srgbClr val="00724E"/>
              </a:solidFill>
              <a:latin typeface="Montserrat ExtraBold" panose="00000900000000000000" pitchFamily="2" charset="0"/>
              <a:ea typeface="Roboto Slab" pitchFamily="2" charset="0"/>
            </a:endParaRPr>
          </a:p>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Management lease option for the short term</a:t>
            </a:r>
          </a:p>
          <a:p>
            <a:pPr marL="800100" lvl="1" indent="-342900">
              <a:buFont typeface="Arial" panose="020B0604020202020204" pitchFamily="34" charset="0"/>
              <a:buChar char="•"/>
            </a:pPr>
            <a:r>
              <a:rPr lang="en-US" sz="1600" dirty="0">
                <a:latin typeface="Montserrat" panose="020B0604020202020204" charset="0"/>
                <a:ea typeface="Roboto Slab" pitchFamily="2" charset="0"/>
              </a:rPr>
              <a:t>Bridges a short-term gap until the business can secure financing</a:t>
            </a: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a:p>
            <a:pPr lvl="1" algn="ctr"/>
            <a:r>
              <a:rPr lang="en-US" sz="1600" b="1" dirty="0">
                <a:solidFill>
                  <a:srgbClr val="333333"/>
                </a:solidFill>
                <a:latin typeface="Montserrat" panose="00000500000000000000" pitchFamily="2" charset="0"/>
                <a:ea typeface="Roboto Slab" pitchFamily="2" charset="0"/>
              </a:rPr>
              <a:t>Is your seller willing to hold the entire selling price?</a:t>
            </a: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p:txBody>
      </p:sp>
    </p:spTree>
    <p:extLst>
      <p:ext uri="{BB962C8B-B14F-4D97-AF65-F5344CB8AC3E}">
        <p14:creationId xmlns:p14="http://schemas.microsoft.com/office/powerpoint/2010/main" val="366835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00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1000"/>
                                  </p:stCondLst>
                                  <p:childTnLst>
                                    <p:set>
                                      <p:cBhvr>
                                        <p:cTn id="37" dur="1" fill="hold">
                                          <p:stCondLst>
                                            <p:cond delay="0"/>
                                          </p:stCondLst>
                                        </p:cTn>
                                        <p:tgtEl>
                                          <p:spTgt spid="5">
                                            <p:txEl>
                                              <p:pRg st="13" end="13"/>
                                            </p:txEl>
                                          </p:spTgt>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D00ED6-9231-47A1-B688-8A65A068F493}"/>
              </a:ext>
            </a:extLst>
          </p:cNvPr>
          <p:cNvSpPr txBox="1"/>
          <p:nvPr/>
        </p:nvSpPr>
        <p:spPr>
          <a:xfrm>
            <a:off x="3146723" y="445632"/>
            <a:ext cx="5898553" cy="892552"/>
          </a:xfrm>
          <a:prstGeom prst="rect">
            <a:avLst/>
          </a:prstGeom>
          <a:noFill/>
        </p:spPr>
        <p:txBody>
          <a:bodyPr wrap="square" rtlCol="0">
            <a:spAutoFit/>
          </a:bodyPr>
          <a:lstStyle/>
          <a:p>
            <a:r>
              <a:rPr lang="en-US" sz="3200" dirty="0">
                <a:solidFill>
                  <a:srgbClr val="00724E"/>
                </a:solidFill>
                <a:latin typeface="Montserrat ExtraBold" panose="00000900000000000000" pitchFamily="2" charset="0"/>
              </a:rPr>
              <a:t>SBA lender options today</a:t>
            </a:r>
          </a:p>
          <a:p>
            <a:pPr algn="ctr"/>
            <a:r>
              <a:rPr lang="en-US" sz="2000" dirty="0">
                <a:solidFill>
                  <a:srgbClr val="00724E"/>
                </a:solidFill>
                <a:latin typeface="Montserrat ExtraBold" panose="00000900000000000000" pitchFamily="2" charset="0"/>
              </a:rPr>
              <a:t>Here’s what we’re seeing</a:t>
            </a:r>
          </a:p>
        </p:txBody>
      </p:sp>
      <p:sp>
        <p:nvSpPr>
          <p:cNvPr id="6" name="Footer Placeholder 11">
            <a:extLst>
              <a:ext uri="{FF2B5EF4-FFF2-40B4-BE49-F238E27FC236}">
                <a16:creationId xmlns:a16="http://schemas.microsoft.com/office/drawing/2014/main" id="{77AC5048-4D2B-499C-9CD5-5A42A826D2A5}"/>
              </a:ext>
            </a:extLst>
          </p:cNvPr>
          <p:cNvSpPr txBox="1">
            <a:spLocks/>
          </p:cNvSpPr>
          <p:nvPr/>
        </p:nvSpPr>
        <p:spPr>
          <a:xfrm>
            <a:off x="0" y="6522364"/>
            <a:ext cx="3906982" cy="32004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dirty="0"/>
              <a:t>Diamond Financial Services, Inc. Copyright 2020</a:t>
            </a:r>
          </a:p>
        </p:txBody>
      </p:sp>
      <p:sp>
        <p:nvSpPr>
          <p:cNvPr id="5" name="TextBox 4">
            <a:extLst>
              <a:ext uri="{FF2B5EF4-FFF2-40B4-BE49-F238E27FC236}">
                <a16:creationId xmlns:a16="http://schemas.microsoft.com/office/drawing/2014/main" id="{79DF2E9C-7072-49F3-8ADD-009E6EB59143}"/>
              </a:ext>
            </a:extLst>
          </p:cNvPr>
          <p:cNvSpPr txBox="1"/>
          <p:nvPr/>
        </p:nvSpPr>
        <p:spPr>
          <a:xfrm>
            <a:off x="671112" y="2152029"/>
            <a:ext cx="10257668" cy="4401205"/>
          </a:xfrm>
          <a:prstGeom prst="rect">
            <a:avLst/>
          </a:prstGeom>
          <a:noFill/>
        </p:spPr>
        <p:txBody>
          <a:bodyPr wrap="square" rtlCol="0">
            <a:spAutoFit/>
          </a:bodyPr>
          <a:lstStyle/>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Lender down payment requirements have increased</a:t>
            </a:r>
          </a:p>
          <a:p>
            <a:pPr marL="800100" lvl="1" indent="-342900">
              <a:buFont typeface="Arial" panose="020B0604020202020204" pitchFamily="34" charset="0"/>
              <a:buChar char="•"/>
            </a:pPr>
            <a:r>
              <a:rPr lang="en-US" sz="1600" dirty="0">
                <a:solidFill>
                  <a:srgbClr val="333333"/>
                </a:solidFill>
                <a:latin typeface="Montserrat" panose="00000500000000000000" pitchFamily="2" charset="0"/>
                <a:ea typeface="Roboto Slab" pitchFamily="2" charset="0"/>
              </a:rPr>
              <a:t>We were doing many transactions (pre-</a:t>
            </a:r>
            <a:r>
              <a:rPr lang="en-US" sz="1600" dirty="0" err="1">
                <a:solidFill>
                  <a:srgbClr val="333333"/>
                </a:solidFill>
                <a:latin typeface="Montserrat" panose="00000500000000000000" pitchFamily="2" charset="0"/>
                <a:ea typeface="Roboto Slab" pitchFamily="2" charset="0"/>
              </a:rPr>
              <a:t>covid</a:t>
            </a:r>
            <a:r>
              <a:rPr lang="en-US" sz="1600" dirty="0">
                <a:solidFill>
                  <a:srgbClr val="333333"/>
                </a:solidFill>
                <a:latin typeface="Montserrat" panose="00000500000000000000" pitchFamily="2" charset="0"/>
                <a:ea typeface="Roboto Slab" pitchFamily="2" charset="0"/>
              </a:rPr>
              <a:t>) at 10% down– today many lenders are requiring 15%</a:t>
            </a:r>
          </a:p>
          <a:p>
            <a:pPr marL="800100" lvl="1" indent="-342900">
              <a:buFont typeface="+mj-lt"/>
              <a:buAutoNum type="arabicPeriod"/>
            </a:pPr>
            <a:endParaRPr lang="en-US" sz="1600" dirty="0">
              <a:solidFill>
                <a:srgbClr val="333333"/>
              </a:solidFill>
              <a:latin typeface="Montserrat" panose="00000500000000000000" pitchFamily="2" charset="0"/>
              <a:ea typeface="Roboto Slab" pitchFamily="2" charset="0"/>
            </a:endParaRPr>
          </a:p>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Normally we do not support seller notes (due to the effects on cash flow)</a:t>
            </a:r>
            <a:endParaRPr lang="en-US" sz="1600" dirty="0">
              <a:solidFill>
                <a:srgbClr val="00724E"/>
              </a:solidFill>
              <a:latin typeface="Montserrat" panose="00000500000000000000" pitchFamily="2" charset="0"/>
              <a:ea typeface="Roboto Slab" pitchFamily="2" charset="0"/>
            </a:endParaRPr>
          </a:p>
          <a:p>
            <a:pPr marL="800100" lvl="1" indent="-342900">
              <a:buFont typeface="Arial" panose="020B0604020202020204" pitchFamily="34" charset="0"/>
              <a:buChar char="•"/>
            </a:pPr>
            <a:r>
              <a:rPr lang="en-US" sz="1600" dirty="0">
                <a:solidFill>
                  <a:srgbClr val="333333"/>
                </a:solidFill>
                <a:latin typeface="Montserrat" panose="00000500000000000000" pitchFamily="2" charset="0"/>
                <a:ea typeface="Roboto Slab" pitchFamily="2" charset="0"/>
              </a:rPr>
              <a:t>Today we are seeing lenders require 10% seller notes reducing their loans to 75% LTV</a:t>
            </a:r>
          </a:p>
          <a:p>
            <a:pPr lvl="1"/>
            <a:endParaRPr lang="en-US" sz="1600" dirty="0">
              <a:solidFill>
                <a:srgbClr val="333333"/>
              </a:solidFill>
              <a:latin typeface="Montserrat" panose="00000500000000000000" pitchFamily="2" charset="0"/>
              <a:ea typeface="Roboto Slab" pitchFamily="2" charset="0"/>
            </a:endParaRPr>
          </a:p>
          <a:p>
            <a:pPr marL="342900" indent="-342900">
              <a:buFont typeface="+mj-lt"/>
              <a:buAutoNum type="arabicPeriod"/>
            </a:pPr>
            <a:r>
              <a:rPr lang="en-US" sz="1600" dirty="0">
                <a:solidFill>
                  <a:srgbClr val="00724E"/>
                </a:solidFill>
                <a:latin typeface="Montserrat ExtraBold" panose="00000900000000000000" pitchFamily="2" charset="0"/>
                <a:ea typeface="Roboto Slab" pitchFamily="2" charset="0"/>
              </a:rPr>
              <a:t>Our lender base has been reduced by 70% since March</a:t>
            </a:r>
          </a:p>
          <a:p>
            <a:pPr marL="800100" lvl="1" indent="-342900">
              <a:buFont typeface="Arial" panose="020B0604020202020204" pitchFamily="34" charset="0"/>
              <a:buChar char="•"/>
            </a:pPr>
            <a:r>
              <a:rPr lang="en-US" sz="1600" dirty="0">
                <a:latin typeface="Montserrat" panose="020B0604020202020204" charset="0"/>
                <a:ea typeface="Roboto Slab" pitchFamily="2" charset="0"/>
              </a:rPr>
              <a:t>Based on the reduction in lenders, their criteria has increased</a:t>
            </a:r>
          </a:p>
          <a:p>
            <a:pPr marL="800100" lvl="1" indent="-342900">
              <a:buFont typeface="Arial" panose="020B0604020202020204" pitchFamily="34" charset="0"/>
              <a:buChar char="•"/>
            </a:pPr>
            <a:endParaRPr lang="en-US" sz="1600" dirty="0">
              <a:solidFill>
                <a:srgbClr val="333333"/>
              </a:solidFill>
              <a:latin typeface="Montserrat" panose="020B0604020202020204" charset="0"/>
              <a:ea typeface="Roboto Slab" pitchFamily="2" charset="0"/>
            </a:endParaRPr>
          </a:p>
          <a:p>
            <a:pPr marL="800100" lvl="1" indent="-342900">
              <a:buFont typeface="Arial" panose="020B0604020202020204" pitchFamily="34" charset="0"/>
              <a:buChar char="•"/>
            </a:pPr>
            <a:endParaRPr lang="en-US" sz="1600" dirty="0">
              <a:solidFill>
                <a:srgbClr val="333333"/>
              </a:solidFill>
              <a:latin typeface="Montserrat" panose="020B0604020202020204" charset="0"/>
              <a:ea typeface="Roboto Slab" pitchFamily="2" charset="0"/>
            </a:endParaRPr>
          </a:p>
          <a:p>
            <a:pPr lvl="1" algn="ctr"/>
            <a:r>
              <a:rPr lang="en-US" sz="2400" b="1" dirty="0">
                <a:solidFill>
                  <a:srgbClr val="333333"/>
                </a:solidFill>
                <a:latin typeface="Montserrat" panose="020B0604020202020204" charset="0"/>
                <a:ea typeface="Roboto Slab" pitchFamily="2" charset="0"/>
              </a:rPr>
              <a:t>Deals are still being financed by SBA lenders</a:t>
            </a:r>
            <a:endParaRPr lang="en-US" sz="2400" b="1" dirty="0">
              <a:solidFill>
                <a:srgbClr val="333333"/>
              </a:solidFill>
              <a:latin typeface="Montserrat" panose="00000500000000000000" pitchFamily="2" charset="0"/>
              <a:ea typeface="Roboto Slab" pitchFamily="2" charset="0"/>
            </a:endParaRP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a:p>
            <a:pPr lvl="1"/>
            <a:endParaRPr lang="en-US" sz="1600" dirty="0">
              <a:solidFill>
                <a:srgbClr val="333333"/>
              </a:solidFill>
              <a:latin typeface="Montserrat" panose="00000500000000000000" pitchFamily="2" charset="0"/>
              <a:ea typeface="Roboto Slab" pitchFamily="2" charset="0"/>
            </a:endParaRP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a:p>
            <a:pPr lvl="1" algn="ctr"/>
            <a:r>
              <a:rPr lang="en-US" sz="1600" b="1" u="sng" dirty="0">
                <a:solidFill>
                  <a:srgbClr val="333333"/>
                </a:solidFill>
                <a:latin typeface="Montserrat" panose="00000500000000000000" pitchFamily="2" charset="0"/>
                <a:ea typeface="Roboto Slab" pitchFamily="2" charset="0"/>
              </a:rPr>
              <a:t>Locating aggressive lenders might be difficult</a:t>
            </a:r>
          </a:p>
          <a:p>
            <a:pPr marL="800100" lvl="1" indent="-342900">
              <a:buFont typeface="Arial" panose="020B0604020202020204" pitchFamily="34" charset="0"/>
              <a:buChar char="•"/>
            </a:pPr>
            <a:endParaRPr lang="en-US" sz="1600" dirty="0">
              <a:solidFill>
                <a:srgbClr val="333333"/>
              </a:solidFill>
              <a:latin typeface="Montserrat" panose="00000500000000000000" pitchFamily="2" charset="0"/>
              <a:ea typeface="Roboto Slab" pitchFamily="2" charset="0"/>
            </a:endParaRPr>
          </a:p>
        </p:txBody>
      </p:sp>
    </p:spTree>
    <p:extLst>
      <p:ext uri="{BB962C8B-B14F-4D97-AF65-F5344CB8AC3E}">
        <p14:creationId xmlns:p14="http://schemas.microsoft.com/office/powerpoint/2010/main" val="22999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200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2000"/>
                                  </p:stCondLst>
                                  <p:childTnLst>
                                    <p:set>
                                      <p:cBhvr>
                                        <p:cTn id="29"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1863</Words>
  <Application>Microsoft Office PowerPoint</Application>
  <PresentationFormat>Widescreen</PresentationFormat>
  <Paragraphs>199</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Roboto Slab</vt:lpstr>
      <vt:lpstr>Montserrat Black</vt:lpstr>
      <vt:lpstr>Calibri Light</vt:lpstr>
      <vt:lpstr>Montserrat</vt:lpstr>
      <vt:lpstr>Calibri</vt:lpstr>
      <vt:lpstr>Montserrat SemiBold</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Earn outs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Lyon</dc:creator>
  <cp:lastModifiedBy>Steve Mariani</cp:lastModifiedBy>
  <cp:revision>85</cp:revision>
  <dcterms:created xsi:type="dcterms:W3CDTF">2020-04-08T13:05:52Z</dcterms:created>
  <dcterms:modified xsi:type="dcterms:W3CDTF">2020-08-04T11:30:11Z</dcterms:modified>
</cp:coreProperties>
</file>